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699CB88-5E1A-4FAC-892A-60949ACB1F6F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699CB88-5E1A-4FAC-892A-60949ACB1F6F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catalogonct.mec.gov.br/et_ambiente_saude_seguranca/t_gerencia_saude.php" TargetMode="External"/><Relationship Id="rId3" Type="http://schemas.openxmlformats.org/officeDocument/2006/relationships/hyperlink" Target="http://catalogonct.mec.gov.br/et_ambiente_saude_seguranca/t_analises_clinicas.php" TargetMode="External"/><Relationship Id="rId7" Type="http://schemas.openxmlformats.org/officeDocument/2006/relationships/hyperlink" Target="http://catalogonct.mec.gov.br/et_ambiente_saude_seguranca/t_farmacia.php" TargetMode="External"/><Relationship Id="rId12" Type="http://schemas.openxmlformats.org/officeDocument/2006/relationships/hyperlink" Target="http://catalogonct.mec.gov.br/et_ambiente_saude_seguranca/t_radiologia.php" TargetMode="External"/><Relationship Id="rId2" Type="http://schemas.openxmlformats.org/officeDocument/2006/relationships/hyperlink" Target="http://catalogonct.mec.gov.br/et_ambiente_saude_seguranca/t_agente_comunitario_de_saude.ph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atalogonct.mec.gov.br/et_ambiente_saude_seguranca/t_equipamentos_biomedicos.php" TargetMode="External"/><Relationship Id="rId11" Type="http://schemas.openxmlformats.org/officeDocument/2006/relationships/hyperlink" Target="http://catalogonct.mec.gov.br/et_ambiente_saude_seguranca/t_nutricao_dietetica.php" TargetMode="External"/><Relationship Id="rId5" Type="http://schemas.openxmlformats.org/officeDocument/2006/relationships/hyperlink" Target="http://catalogonct.mec.gov.br/et_ambiente_saude_seguranca/t_enfermagem.php" TargetMode="External"/><Relationship Id="rId10" Type="http://schemas.openxmlformats.org/officeDocument/2006/relationships/hyperlink" Target="http://catalogonct.mec.gov.br/et_ambiente_saude_seguranca/t_meio_ambiente.php" TargetMode="External"/><Relationship Id="rId4" Type="http://schemas.openxmlformats.org/officeDocument/2006/relationships/hyperlink" Target="http://catalogonct.mec.gov.br/et_ambiente_saude_seguranca/t_controle_ambiental.php" TargetMode="External"/><Relationship Id="rId9" Type="http://schemas.openxmlformats.org/officeDocument/2006/relationships/hyperlink" Target="http://catalogonct.mec.gov.br/et_ambiente_saude_seguranca/t_saude_bucal.ph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9024" y="2492896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Possibilidades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 estratégias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de ampliação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da oferta de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cursos profissionais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técnicos de nível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médio: encaminhamentos</a:t>
            </a: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421326" y="4099955"/>
            <a:ext cx="328612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88640"/>
            <a:ext cx="871296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Institutos/Escolas que responderam ao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formulário</a:t>
            </a:r>
          </a:p>
          <a:p>
            <a:pPr lvl="0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1- Estaduais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102</a:t>
            </a:r>
          </a:p>
          <a:p>
            <a:pPr lvl="0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01 da BA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;  MA; MT; PA e SE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- 05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CE – 19</a:t>
            </a: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MG – 03</a:t>
            </a: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PE – 04</a:t>
            </a: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PI – 12</a:t>
            </a: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PR – 12</a:t>
            </a: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RJ – 04</a:t>
            </a: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RS – 03</a:t>
            </a: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SC – 06</a:t>
            </a: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SP – 30</a:t>
            </a: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SI –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04</a:t>
            </a:r>
          </a:p>
          <a:p>
            <a:pPr lvl="0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88640"/>
            <a:ext cx="871296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2 – Institutos Federais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– 09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 PB; PE; RJ; RS; SC e TO – 01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07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MG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– 02</a:t>
            </a: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– ETSUS – 20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01 de AL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; DF; MA; MG; MT; PA; PE; PI; PR; RN; RR; RS; SE;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 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14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SP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– 04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SC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– 02</a:t>
            </a: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– EF- Universidade Federal – 05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MG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– 02</a:t>
            </a: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01 de PI, PR e RN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03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260649"/>
            <a:ext cx="871296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2- Cursos Oferecidos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hlinkClick r:id="rId2"/>
              </a:rPr>
              <a:t>Técnico em ACS</a:t>
            </a:r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hlinkClick r:id="rId3"/>
              </a:rPr>
              <a:t>Técnico em Análises Clínicas</a:t>
            </a:r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hlinkClick r:id="rId4"/>
              </a:rPr>
              <a:t>Técnico em Controle Ambiental</a:t>
            </a:r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pt-BR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5"/>
              </a:rPr>
              <a:t>Técnico em Enfermagem</a:t>
            </a:r>
            <a:r>
              <a:rPr lang="pt-BR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hlinkClick r:id="rId6"/>
              </a:rPr>
              <a:t>Téc. em </a:t>
            </a:r>
            <a:r>
              <a:rPr lang="pt-BR" sz="2400" b="1" u="sng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hlinkClick r:id="rId6"/>
              </a:rPr>
              <a:t>Equip</a:t>
            </a:r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hlinkClick r:id="rId6"/>
              </a:rPr>
              <a:t>. Biomédicos</a:t>
            </a:r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9.</a:t>
            </a:r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hlinkClick r:id="rId7"/>
              </a:rPr>
              <a:t>Técnico em Farmácia</a:t>
            </a:r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10.</a:t>
            </a:r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hlinkClick r:id="rId8"/>
              </a:rPr>
              <a:t>Téc. em Gerência em Saúde</a:t>
            </a:r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hlinkClick r:id="rId9"/>
              </a:rPr>
              <a:t>11. Técnico em Saúde Bucal</a:t>
            </a:r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12.</a:t>
            </a:r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hlinkClick r:id="rId10"/>
              </a:rPr>
              <a:t>Técnico em Meio Ambiente</a:t>
            </a:r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13.</a:t>
            </a:r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hlinkClick r:id="rId11"/>
              </a:rPr>
              <a:t>Técnico em Nutrição e Dietética</a:t>
            </a:r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14.Técnico em Prótese Dentária</a:t>
            </a:r>
          </a:p>
          <a:p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15.</a:t>
            </a:r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hlinkClick r:id="rId12"/>
              </a:rPr>
              <a:t>Técnico em Radiologia</a:t>
            </a:r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15.Téc. em </a:t>
            </a:r>
            <a:r>
              <a:rPr lang="pt-BR" sz="2400" b="1" u="sng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Segur</a:t>
            </a:r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 do Trabalho </a:t>
            </a:r>
          </a:p>
          <a:p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16.</a:t>
            </a:r>
            <a:r>
              <a:rPr lang="pt-BR" sz="2400" b="1" u="sng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Téc</a:t>
            </a:r>
            <a:r>
              <a:rPr lang="pt-BR" sz="24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em Vigilância em Saúde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/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332656"/>
            <a:ext cx="86409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Observações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 – em relação aos cursos que são oferecidos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Especializações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: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sz="2400" dirty="0" smtClean="0">
                <a:latin typeface="Arial" pitchFamily="34" charset="0"/>
                <a:cs typeface="Arial" pitchFamily="34" charset="0"/>
              </a:rPr>
              <a:t>TE (CTI, Neonatal, Enfermagem do Trabalho, CC)</a:t>
            </a:r>
          </a:p>
          <a:p>
            <a:pPr lvl="0">
              <a:buFont typeface="Wingdings" pitchFamily="2" charset="2"/>
              <a:buChar char="q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Cursos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em EAD (TE e TVS)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Cursos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não incluídos no Cat./MEC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sz="2400" dirty="0" smtClean="0">
                <a:latin typeface="Arial" pitchFamily="34" charset="0"/>
                <a:cs typeface="Arial" pitchFamily="34" charset="0"/>
              </a:rPr>
              <a:t>Técnico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Cuidador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de Crianças em Creches</a:t>
            </a:r>
          </a:p>
          <a:p>
            <a:pPr lvl="0"/>
            <a:r>
              <a:rPr lang="pt-BR" sz="2400" dirty="0" smtClean="0">
                <a:latin typeface="Arial" pitchFamily="34" charset="0"/>
                <a:cs typeface="Arial" pitchFamily="34" charset="0"/>
              </a:rPr>
              <a:t>Técnico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Cuidador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de Idosos (pré requisito ►ser AE</a:t>
            </a: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B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-  Cursos que já foram ofertados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 – Cursos demandados: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332656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que caracteriza o perfil do aluno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Faixa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etária média dos alunos: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entre 14 - 40 anos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( curso de TE: 14 a 18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anos)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geral, os alunos do(s) curso(s) do eixo “ambiente, saúde e segurança” já são trabalhadores de serviços da área de ambiente, saúde ou segurança: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Não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 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Formação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do Professor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 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Licenciados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em letras (português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,espanhol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); nas disciplinas de “formação geral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lvl="0"/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Bacharéis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Enfermagem, em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Ciências da Computação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Psicologia; em odontologia, em biomedicina, em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med.veterinária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; em farmácia, em serviço social</a:t>
            </a:r>
            <a:r>
              <a:rPr lang="pt-BR" smtClean="0">
                <a:latin typeface="Arial" pitchFamily="34" charset="0"/>
                <a:cs typeface="Arial" pitchFamily="34" charset="0"/>
              </a:rPr>
              <a:t>; </a:t>
            </a:r>
            <a:r>
              <a:rPr lang="pt-BR" smtClean="0">
                <a:latin typeface="Arial" pitchFamily="34" charset="0"/>
                <a:cs typeface="Arial" pitchFamily="34" charset="0"/>
              </a:rPr>
              <a:t>economia</a:t>
            </a:r>
            <a:r>
              <a:rPr lang="pt-BR" smtClean="0">
                <a:latin typeface="Arial" pitchFamily="34" charset="0"/>
                <a:cs typeface="Arial" pitchFamily="34" charset="0"/>
              </a:rPr>
              <a:t>;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Especialização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 alguns com mestrado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 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332656"/>
            <a:ext cx="85689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Prioridades  do SUS para a formação técnica profissional de nível médio</a:t>
            </a:r>
          </a:p>
          <a:p>
            <a:pPr marL="342900" indent="-342900">
              <a:buAutoNum type="arabicPeriod"/>
            </a:pPr>
            <a:endParaRPr lang="pt-BR" dirty="0" smtClean="0"/>
          </a:p>
          <a:p>
            <a:pPr marL="342900" indent="-342900"/>
            <a:endParaRPr lang="pt-BR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pt-BR" sz="2400" dirty="0" smtClean="0"/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Vigilância em saúde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Radiologia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Hemoterapia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Citopatologia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Enfermagem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Órtese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e Prótese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Prótese Dentária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Manutenção de equipamentos médicos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Saúde Bucal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Análises Clínicas</a:t>
            </a:r>
          </a:p>
          <a:p>
            <a:pPr marL="342900" indent="-342900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332656"/>
            <a:ext cx="86409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Facilidades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procura pelo curso; demanda do mercado; corpo docente</a:t>
            </a: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Dificuldades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falta de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professor; poucas ou falta de unidades de serviços de saúde para os estágios;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infraestrutura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da Instituição(laboratórios específicos, por exemplo)</a:t>
            </a: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Sugestões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332656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2 – Possibilidades de parcerias</a:t>
            </a:r>
          </a:p>
          <a:p>
            <a:pPr algn="ctr"/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A -</a:t>
            </a:r>
            <a:endParaRPr lang="pt-BR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Foco: trabalhador da Rede SUS</a:t>
            </a:r>
          </a:p>
          <a:p>
            <a:pPr>
              <a:buFont typeface="Wingdings" pitchFamily="2" charset="2"/>
              <a:buChar char="q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Eixo da parceria Escola/Instituto com a SGTES</a:t>
            </a:r>
          </a:p>
          <a:p>
            <a:pPr>
              <a:buFont typeface="Wingdings" pitchFamily="2" charset="2"/>
              <a:buChar char="q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Negociação base: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CIES/CIB</a:t>
            </a:r>
          </a:p>
          <a:p>
            <a:pPr>
              <a:buFont typeface="Wingdings" pitchFamily="2" charset="2"/>
              <a:buChar char="q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Operacionalização: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assessoria da SGTES/ETSUS </a:t>
            </a: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Char char="-"/>
            </a:pP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B-</a:t>
            </a:r>
          </a:p>
          <a:p>
            <a:pPr algn="just">
              <a:buFont typeface="Wingdings" pitchFamily="2" charset="2"/>
              <a:buChar char="q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Foco: clientela aberta</a:t>
            </a:r>
          </a:p>
          <a:p>
            <a:pPr algn="just">
              <a:buFont typeface="Wingdings" pitchFamily="2" charset="2"/>
              <a:buChar char="q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Eixo: cursos prioritários SUS</a:t>
            </a: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</TotalTime>
  <Words>489</Words>
  <Application>Microsoft Office PowerPoint</Application>
  <PresentationFormat>Apresentação na tela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Cívico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Pessoal</dc:creator>
  <cp:lastModifiedBy>Pessoal</cp:lastModifiedBy>
  <cp:revision>5</cp:revision>
  <dcterms:created xsi:type="dcterms:W3CDTF">2011-08-31T08:50:12Z</dcterms:created>
  <dcterms:modified xsi:type="dcterms:W3CDTF">2011-08-31T09:30:42Z</dcterms:modified>
</cp:coreProperties>
</file>