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sldIdLst>
    <p:sldId id="256" r:id="rId2"/>
    <p:sldId id="296" r:id="rId3"/>
    <p:sldId id="261" r:id="rId4"/>
    <p:sldId id="297" r:id="rId5"/>
    <p:sldId id="262" r:id="rId6"/>
    <p:sldId id="263" r:id="rId7"/>
    <p:sldId id="264" r:id="rId8"/>
    <p:sldId id="292" r:id="rId9"/>
    <p:sldId id="266" r:id="rId10"/>
    <p:sldId id="291" r:id="rId11"/>
    <p:sldId id="268" r:id="rId12"/>
    <p:sldId id="293" r:id="rId13"/>
    <p:sldId id="270" r:id="rId14"/>
    <p:sldId id="294" r:id="rId15"/>
    <p:sldId id="272" r:id="rId16"/>
    <p:sldId id="274" r:id="rId17"/>
    <p:sldId id="276" r:id="rId18"/>
    <p:sldId id="278" r:id="rId19"/>
    <p:sldId id="295" r:id="rId20"/>
    <p:sldId id="290" r:id="rId21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BR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206B3D1-D7D7-4507-B5FA-0BFC212EC7B1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8D0E80-DEDE-46C1-B855-0BE8088474D5}" type="slidenum">
              <a:rPr lang="pt-BR" smtClean="0"/>
              <a:pPr/>
              <a:t>10</a:t>
            </a:fld>
            <a:endParaRPr lang="pt-BR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02989E08-8B69-4A11-8D3D-DA85FC9F10F1}" type="slidenum">
              <a:rPr lang="pt-BR" smtClean="0"/>
              <a:pPr defTabSz="912813"/>
              <a:t>14</a:t>
            </a:fld>
            <a:endParaRPr lang="pt-BR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C29708-AEB5-4A7B-B5D6-309E0EFB33B8}" type="slidenum">
              <a:rPr lang="pt-BR" smtClean="0"/>
              <a:pPr/>
              <a:t>19</a:t>
            </a:fld>
            <a:endParaRPr lang="pt-BR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pt-BR" altLang="en-US"/>
              <a:t>Clique para editar o estilo do título mestre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pt-BR" altLang="en-US"/>
              <a:t>Clique para editar o estilo do subtítulo mestre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B211E79-AD5A-42DC-8E77-379BBA502335}" type="slidenum">
              <a:rPr lang="pt-BR" altLang="en-US"/>
              <a:pPr/>
              <a:t>‹nº›</a:t>
            </a:fld>
            <a:endParaRPr lang="pt-BR" altLang="en-US"/>
          </a:p>
        </p:txBody>
      </p:sp>
      <p:sp>
        <p:nvSpPr>
          <p:cNvPr id="5127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844E14-2B9D-4D13-8255-59D11027B421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0EE473-123D-4016-B8D1-803D29395377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6F204-D971-4C76-881F-EE5CA57B0BD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2A8303-3B09-4D6A-A3DD-4FF3B116B979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14BF7-5E29-4C28-AE6F-617EDEDD326E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B9FF97-D0D5-4EDC-B9CE-B8F2E58478A2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4704B7-28C3-4E62-BAB6-CC4B8AFA4733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85BDBC-0A3C-479B-BFD8-7EDFD4F36B40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7D215A-F164-4ED6-8701-DC86394D03EB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E100A-6293-4A5A-92CA-6488AE592170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0CC63C-F012-4951-AE68-0327F23E3312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 estilo do título mestre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os estilos do texto mestre</a:t>
            </a:r>
          </a:p>
          <a:p>
            <a:pPr lvl="1"/>
            <a:r>
              <a:rPr lang="pt-BR" altLang="en-US" smtClean="0"/>
              <a:t>Segundo nível</a:t>
            </a:r>
          </a:p>
          <a:p>
            <a:pPr lvl="2"/>
            <a:r>
              <a:rPr lang="pt-BR" altLang="en-US" smtClean="0"/>
              <a:t>Terceiro nível</a:t>
            </a:r>
          </a:p>
          <a:p>
            <a:pPr lvl="3"/>
            <a:r>
              <a:rPr lang="pt-BR" altLang="en-US" smtClean="0"/>
              <a:t>Quarto nível</a:t>
            </a:r>
          </a:p>
          <a:p>
            <a:pPr lvl="4"/>
            <a:r>
              <a:rPr lang="pt-BR" altLang="en-US" smtClean="0"/>
              <a:t>Quinto nível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pt-BR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pt-BR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9B4576E0-7228-4ABD-B1EA-1DDF68FDF73A}" type="slidenum">
              <a:rPr lang="pt-BR" altLang="en-US"/>
              <a:pPr/>
              <a:t>‹nº›</a:t>
            </a:fld>
            <a:endParaRPr lang="pt-BR" altLang="en-US"/>
          </a:p>
        </p:txBody>
      </p:sp>
      <p:sp>
        <p:nvSpPr>
          <p:cNvPr id="410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facordao@uol.com.b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Planilha_do_Microsoft_Office_Excel_97-20031.xls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196752"/>
            <a:ext cx="7704137" cy="1152128"/>
          </a:xfrm>
        </p:spPr>
        <p:txBody>
          <a:bodyPr/>
          <a:lstStyle/>
          <a:p>
            <a:pPr algn="ctr"/>
            <a:r>
              <a:rPr lang="pt-BR" sz="4000" dirty="0" smtClean="0"/>
              <a:t>Educação Profissional Técnica de Nível Médio </a:t>
            </a:r>
            <a:r>
              <a:rPr lang="pt-BR" sz="4000" dirty="0" smtClean="0"/>
              <a:t>para </a:t>
            </a:r>
            <a:r>
              <a:rPr lang="pt-BR" sz="4000" dirty="0" smtClean="0"/>
              <a:t>a Saúde </a:t>
            </a:r>
            <a:endParaRPr lang="pt-B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2708920"/>
            <a:ext cx="7920038" cy="3816424"/>
          </a:xfrm>
        </p:spPr>
        <p:txBody>
          <a:bodyPr/>
          <a:lstStyle/>
          <a:p>
            <a:pPr algn="r">
              <a:lnSpc>
                <a:spcPct val="80000"/>
              </a:lnSpc>
            </a:pPr>
            <a:endParaRPr lang="pt-BR" sz="1800" dirty="0"/>
          </a:p>
          <a:p>
            <a:pPr algn="ctr">
              <a:lnSpc>
                <a:spcPct val="80000"/>
              </a:lnSpc>
            </a:pPr>
            <a:r>
              <a:rPr lang="pt-BR" sz="2000" b="1" dirty="0" smtClean="0"/>
              <a:t>A </a:t>
            </a:r>
            <a:r>
              <a:rPr lang="pt-BR" sz="2000" b="1" dirty="0" smtClean="0"/>
              <a:t>efetivação das diretrizes nacionais da educação profissional técnica e das redes de atenção à saúde: situação e demandas para a formação profissional técnica de nível médio</a:t>
            </a:r>
          </a:p>
          <a:p>
            <a:pPr algn="ctr">
              <a:lnSpc>
                <a:spcPct val="80000"/>
              </a:lnSpc>
            </a:pPr>
            <a:endParaRPr lang="pt-BR" sz="1800" dirty="0" smtClean="0"/>
          </a:p>
          <a:p>
            <a:pPr algn="ctr">
              <a:lnSpc>
                <a:spcPct val="80000"/>
              </a:lnSpc>
            </a:pPr>
            <a:endParaRPr lang="pt-BR" sz="1800" dirty="0"/>
          </a:p>
          <a:p>
            <a:pPr algn="ctr">
              <a:lnSpc>
                <a:spcPct val="80000"/>
              </a:lnSpc>
            </a:pPr>
            <a:r>
              <a:rPr lang="pt-BR" sz="1800" b="1" dirty="0" smtClean="0"/>
              <a:t>Diretrizes Nacionais da Educação Profissional Técnica de Nível Médio</a:t>
            </a:r>
            <a:endParaRPr lang="pt-BR" sz="1800" b="1" dirty="0"/>
          </a:p>
          <a:p>
            <a:pPr algn="r">
              <a:lnSpc>
                <a:spcPct val="80000"/>
              </a:lnSpc>
            </a:pPr>
            <a:endParaRPr lang="pt-BR" sz="1800" dirty="0" smtClean="0"/>
          </a:p>
          <a:p>
            <a:pPr algn="r">
              <a:lnSpc>
                <a:spcPct val="80000"/>
              </a:lnSpc>
            </a:pPr>
            <a:endParaRPr lang="pt-BR" sz="1800" dirty="0" smtClean="0"/>
          </a:p>
          <a:p>
            <a:pPr algn="r">
              <a:lnSpc>
                <a:spcPct val="80000"/>
              </a:lnSpc>
            </a:pPr>
            <a:endParaRPr lang="pt-BR" sz="1800" dirty="0"/>
          </a:p>
          <a:p>
            <a:pPr algn="r">
              <a:lnSpc>
                <a:spcPct val="80000"/>
              </a:lnSpc>
            </a:pPr>
            <a:r>
              <a:rPr lang="pt-BR" sz="1800" dirty="0"/>
              <a:t>Francisco Aparecido Cordão</a:t>
            </a:r>
          </a:p>
          <a:p>
            <a:pPr algn="r">
              <a:lnSpc>
                <a:spcPct val="80000"/>
              </a:lnSpc>
            </a:pPr>
            <a:r>
              <a:rPr lang="pt-BR" sz="1800" dirty="0" smtClean="0"/>
              <a:t>Presidente da CEB/CNE</a:t>
            </a:r>
            <a:endParaRPr lang="pt-BR" sz="1800" dirty="0"/>
          </a:p>
          <a:p>
            <a:pPr algn="r">
              <a:lnSpc>
                <a:spcPct val="80000"/>
              </a:lnSpc>
            </a:pPr>
            <a:r>
              <a:rPr lang="pt-BR" sz="1800" dirty="0">
                <a:hlinkClick r:id="rId2"/>
              </a:rPr>
              <a:t>facordao@uol.com.br</a:t>
            </a:r>
            <a:r>
              <a:rPr lang="pt-BR" sz="1800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7993063" cy="1079500"/>
          </a:xfrm>
        </p:spPr>
        <p:txBody>
          <a:bodyPr/>
          <a:lstStyle/>
          <a:p>
            <a:pPr algn="ctr" eaLnBrk="1" hangingPunct="1"/>
            <a:r>
              <a:rPr lang="pt-BR" sz="3200" b="1" smtClean="0"/>
              <a:t>Alternativas para a articulação da Educação Profissional Técnica com o Ensino Médio</a:t>
            </a:r>
            <a:endParaRPr lang="pt-BR" sz="32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137525" cy="5111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sz="1700" b="1" dirty="0" smtClean="0"/>
              <a:t>Educação Profissional Técnica de Nível Médio </a:t>
            </a:r>
            <a:r>
              <a:rPr lang="pt-BR" sz="1700" b="1" dirty="0" smtClean="0"/>
              <a:t>realizada na forma integrada </a:t>
            </a:r>
            <a:r>
              <a:rPr lang="pt-BR" sz="1700" b="1" dirty="0" smtClean="0"/>
              <a:t>com o Ensino </a:t>
            </a:r>
            <a:r>
              <a:rPr lang="pt-BR" sz="1700" b="1" dirty="0" smtClean="0"/>
              <a:t>Médio, </a:t>
            </a:r>
            <a:r>
              <a:rPr lang="pt-BR" sz="1700" b="1" dirty="0" smtClean="0"/>
              <a:t>na modalidade Ensino Regular: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1700" b="1" dirty="0" smtClean="0"/>
              <a:t>Ampliação da carga horária total do curso: mínimos de 3.000, ou 3.100, ou 3.200 horas, dependendo da habilitação profissional.</a:t>
            </a:r>
          </a:p>
          <a:p>
            <a:pPr eaLnBrk="1" hangingPunct="1">
              <a:lnSpc>
                <a:spcPct val="80000"/>
              </a:lnSpc>
            </a:pPr>
            <a:r>
              <a:rPr lang="pt-BR" sz="1700" b="1" dirty="0" smtClean="0"/>
              <a:t>Educação Profissional Técnica de Nível Médio </a:t>
            </a:r>
            <a:r>
              <a:rPr lang="pt-BR" sz="1700" b="1" dirty="0" smtClean="0"/>
              <a:t>realizada na forma integrada </a:t>
            </a:r>
            <a:r>
              <a:rPr lang="pt-BR" sz="1700" b="1" dirty="0" smtClean="0"/>
              <a:t>com o Ensino </a:t>
            </a:r>
            <a:r>
              <a:rPr lang="pt-BR" sz="1700" b="1" dirty="0" smtClean="0"/>
              <a:t>Médio, </a:t>
            </a:r>
            <a:r>
              <a:rPr lang="pt-BR" sz="1700" b="1" dirty="0" smtClean="0"/>
              <a:t>na modalidade de EJA – PROEJA: 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1700" b="1" dirty="0" smtClean="0"/>
              <a:t>Mínimo </a:t>
            </a:r>
            <a:r>
              <a:rPr lang="pt-BR" sz="1700" b="1" dirty="0" smtClean="0"/>
              <a:t>de 1.200 </a:t>
            </a:r>
            <a:r>
              <a:rPr lang="pt-BR" sz="1700" b="1" dirty="0" smtClean="0"/>
              <a:t>horas para </a:t>
            </a:r>
            <a:r>
              <a:rPr lang="pt-BR" sz="1700" b="1" dirty="0" smtClean="0"/>
              <a:t>a educação geral em EJA;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1700" b="1" dirty="0" smtClean="0"/>
              <a:t>Mínimo </a:t>
            </a:r>
            <a:r>
              <a:rPr lang="pt-BR" sz="1700" b="1" dirty="0" smtClean="0"/>
              <a:t>de 800, ou 1.000, ou 1.200 horas para a educação profissional. </a:t>
            </a:r>
          </a:p>
          <a:p>
            <a:pPr eaLnBrk="1" hangingPunct="1">
              <a:lnSpc>
                <a:spcPct val="80000"/>
              </a:lnSpc>
            </a:pPr>
            <a:r>
              <a:rPr lang="pt-BR" sz="1700" b="1" dirty="0" smtClean="0"/>
              <a:t>Educação Profissional Técnica de Nível Médio </a:t>
            </a:r>
            <a:r>
              <a:rPr lang="pt-BR" sz="1700" b="1" dirty="0" smtClean="0"/>
              <a:t>realizada na forma concomitante </a:t>
            </a:r>
            <a:r>
              <a:rPr lang="pt-BR" sz="1700" b="1" dirty="0" smtClean="0"/>
              <a:t>com o Ensino Médio, na mesma instituição </a:t>
            </a:r>
            <a:r>
              <a:rPr lang="pt-BR" sz="1700" b="1" dirty="0" smtClean="0"/>
              <a:t>de ensino ou </a:t>
            </a:r>
            <a:r>
              <a:rPr lang="pt-BR" sz="1700" b="1" dirty="0" smtClean="0"/>
              <a:t>em instituições educacionais distintas: 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1700" b="1" dirty="0" smtClean="0"/>
              <a:t>Aproveitamento de oportunidades educacionais </a:t>
            </a:r>
            <a:r>
              <a:rPr lang="pt-BR" sz="1700" b="1" dirty="0" smtClean="0"/>
              <a:t>disponíveis. </a:t>
            </a:r>
            <a:endParaRPr lang="pt-BR" sz="1700" b="1" dirty="0" smtClean="0"/>
          </a:p>
          <a:p>
            <a:pPr eaLnBrk="1" hangingPunct="1">
              <a:lnSpc>
                <a:spcPct val="80000"/>
              </a:lnSpc>
            </a:pPr>
            <a:r>
              <a:rPr lang="pt-BR" sz="1700" b="1" dirty="0" smtClean="0"/>
              <a:t>Educação Profissional Técnica de Nível Médio oferecida na forma subseqüente ao Ensino Médio, realizado nas modalidades </a:t>
            </a:r>
            <a:r>
              <a:rPr lang="pt-BR" sz="1700" b="1" dirty="0" smtClean="0"/>
              <a:t>de ensino regular </a:t>
            </a:r>
            <a:r>
              <a:rPr lang="pt-BR" sz="1700" b="1" dirty="0" smtClean="0"/>
              <a:t>ou </a:t>
            </a:r>
            <a:r>
              <a:rPr lang="pt-BR" sz="1700" b="1" dirty="0" smtClean="0"/>
              <a:t>de EJA </a:t>
            </a:r>
            <a:r>
              <a:rPr lang="pt-BR" sz="1700" b="1" dirty="0" smtClean="0"/>
              <a:t>(antigo curso seqüencial):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1700" b="1" dirty="0" smtClean="0"/>
              <a:t>Exige conclusão </a:t>
            </a:r>
            <a:r>
              <a:rPr lang="pt-BR" sz="1700" b="1" dirty="0" smtClean="0"/>
              <a:t>do Ensino Médio como pré-requisito para a matrícula na Educação Profissional Técnica de Nível Médio.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1700" b="1" dirty="0" smtClean="0"/>
              <a:t>Carga horária mínima de 800, ou 1.000, ou 1.200 horas de Educação Profissional, dependendo da habilitação </a:t>
            </a:r>
            <a:r>
              <a:rPr lang="pt-BR" sz="1700" b="1" dirty="0" smtClean="0"/>
              <a:t>profissional cursada. </a:t>
            </a:r>
            <a:endParaRPr lang="pt-BR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/>
          <a:lstStyle/>
          <a:p>
            <a:pPr algn="ctr"/>
            <a:r>
              <a:rPr lang="pt-BR" sz="3800" b="1"/>
              <a:t>Educação Profissional Tecnológica, de graduação e de pós-graduação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1520" y="1988840"/>
            <a:ext cx="8568952" cy="414208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sz="2500" dirty="0"/>
              <a:t>Os cursos de Educação Profissional Tecnológica de graduação e de pós-graduação organizar-se-ão, no que concerne objetivos, características e duração, de acordo com as Diretrizes Curriculares Nacionais estabelecidas pelo Conselho Nacional de Educação (</a:t>
            </a:r>
            <a:r>
              <a:rPr lang="en-US" sz="2500" dirty="0" smtClean="0">
                <a:cs typeface="Times New Roman" pitchFamily="18" charset="0"/>
              </a:rPr>
              <a:t>§3º </a:t>
            </a:r>
            <a:r>
              <a:rPr lang="en-US" sz="2500" dirty="0">
                <a:cs typeface="Times New Roman" pitchFamily="18" charset="0"/>
              </a:rPr>
              <a:t>do Art. 39 da LDB – </a:t>
            </a:r>
            <a:r>
              <a:rPr lang="pt-BR" sz="2500" dirty="0">
                <a:cs typeface="Times New Roman" pitchFamily="18" charset="0"/>
              </a:rPr>
              <a:t>redação dada pela Lei nº.11.741/2008)</a:t>
            </a:r>
          </a:p>
          <a:p>
            <a:pPr>
              <a:lnSpc>
                <a:spcPct val="80000"/>
              </a:lnSpc>
            </a:pPr>
            <a:r>
              <a:rPr lang="pt-BR" sz="2500" dirty="0">
                <a:cs typeface="Times New Roman" pitchFamily="18" charset="0"/>
              </a:rPr>
              <a:t>Pareceres CNE/CES nº. 436/2001 e CNE/CP nº.29/2002</a:t>
            </a:r>
          </a:p>
          <a:p>
            <a:pPr>
              <a:lnSpc>
                <a:spcPct val="80000"/>
              </a:lnSpc>
            </a:pPr>
            <a:r>
              <a:rPr lang="pt-BR" sz="2500" dirty="0">
                <a:cs typeface="Times New Roman" pitchFamily="18" charset="0"/>
              </a:rPr>
              <a:t>Resolução </a:t>
            </a:r>
            <a:r>
              <a:rPr lang="en-US" sz="2500" dirty="0">
                <a:cs typeface="Times New Roman" pitchFamily="18" charset="0"/>
              </a:rPr>
              <a:t>CNE/CP nº </a:t>
            </a:r>
            <a:r>
              <a:rPr lang="pt-BR" sz="2500" dirty="0">
                <a:cs typeface="Times New Roman" pitchFamily="18" charset="0"/>
              </a:rPr>
              <a:t>03/2002 </a:t>
            </a:r>
          </a:p>
          <a:p>
            <a:pPr>
              <a:lnSpc>
                <a:spcPct val="80000"/>
              </a:lnSpc>
            </a:pPr>
            <a:r>
              <a:rPr lang="pt-BR" sz="2500" dirty="0">
                <a:cs typeface="Times New Roman" pitchFamily="18" charset="0"/>
              </a:rPr>
              <a:t>Decreto nº. 5.773/2006 institui Catálogo Nacional de Cursos Superiores de Tecnologia</a:t>
            </a:r>
          </a:p>
          <a:p>
            <a:pPr>
              <a:lnSpc>
                <a:spcPct val="80000"/>
              </a:lnSpc>
            </a:pPr>
            <a:r>
              <a:rPr lang="pt-BR" sz="2500" dirty="0">
                <a:cs typeface="Times New Roman" pitchFamily="18" charset="0"/>
              </a:rPr>
              <a:t>Parecer CNE/CES nº. 277/2006 define nova forma de organização da Educação Profissional e Tecnológica</a:t>
            </a:r>
            <a:r>
              <a:rPr lang="pt-BR" sz="2600" dirty="0">
                <a:cs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</a:pPr>
            <a:endParaRPr lang="pt-BR" sz="2600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569325" cy="1081088"/>
          </a:xfrm>
        </p:spPr>
        <p:txBody>
          <a:bodyPr/>
          <a:lstStyle/>
          <a:p>
            <a:pPr algn="ctr" eaLnBrk="1" hangingPunct="1"/>
            <a:r>
              <a:rPr lang="pt-BR" sz="3600" b="1" smtClean="0"/>
              <a:t>Critérios para planejamento, estruturação e  organização de cursos e currículos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7993063" cy="48958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sz="2100" dirty="0" smtClean="0"/>
              <a:t>O atendimento às demandas dos cidadãos, do mercado de trabalho e da sociedade.</a:t>
            </a:r>
          </a:p>
          <a:p>
            <a:pPr eaLnBrk="1" hangingPunct="1">
              <a:lnSpc>
                <a:spcPct val="80000"/>
              </a:lnSpc>
            </a:pPr>
            <a:endParaRPr lang="pt-BR" sz="2100" dirty="0" smtClean="0"/>
          </a:p>
          <a:p>
            <a:pPr eaLnBrk="1" hangingPunct="1">
              <a:lnSpc>
                <a:spcPct val="80000"/>
              </a:lnSpc>
            </a:pPr>
            <a:r>
              <a:rPr lang="pt-BR" sz="2100" dirty="0" smtClean="0"/>
              <a:t>A conciliação das demandas identificadas com a vocação da instituição de ensino e as suas reais condições de viabilização.</a:t>
            </a:r>
          </a:p>
          <a:p>
            <a:pPr eaLnBrk="1" hangingPunct="1">
              <a:lnSpc>
                <a:spcPct val="80000"/>
              </a:lnSpc>
            </a:pPr>
            <a:endParaRPr lang="pt-BR" sz="2100" dirty="0" smtClean="0"/>
          </a:p>
          <a:p>
            <a:pPr eaLnBrk="1" hangingPunct="1">
              <a:lnSpc>
                <a:spcPct val="80000"/>
              </a:lnSpc>
            </a:pPr>
            <a:r>
              <a:rPr lang="pt-BR" sz="2100" dirty="0" smtClean="0"/>
              <a:t>A identificação de perfis profissionais próprios para cada curso, em função das demandas identificadas e em sintonia com as políticas de promoção do desenvolvimento sustentável do País.</a:t>
            </a:r>
          </a:p>
          <a:p>
            <a:pPr eaLnBrk="1" hangingPunct="1">
              <a:lnSpc>
                <a:spcPct val="80000"/>
              </a:lnSpc>
            </a:pPr>
            <a:endParaRPr lang="pt-BR" sz="2100" dirty="0" smtClean="0"/>
          </a:p>
          <a:p>
            <a:pPr eaLnBrk="1" hangingPunct="1">
              <a:lnSpc>
                <a:spcPct val="80000"/>
              </a:lnSpc>
            </a:pPr>
            <a:r>
              <a:rPr lang="pt-BR" sz="2100" dirty="0" smtClean="0"/>
              <a:t>A organização curricular dos cursos e currículos, segundo Itinerários Formativos, de acordo com os Eixos Tecnológicos, em função da estrutura sócio-ocupacional e tecnológica.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404813"/>
            <a:ext cx="7705725" cy="647700"/>
          </a:xfrm>
        </p:spPr>
        <p:txBody>
          <a:bodyPr anchor="b"/>
          <a:lstStyle/>
          <a:p>
            <a:pPr algn="ctr"/>
            <a:r>
              <a:rPr lang="pt-BR" sz="3800" b="1"/>
              <a:t>Organização curricular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341438"/>
            <a:ext cx="8569325" cy="52562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sz="2100" dirty="0"/>
              <a:t>A organização curricular será formulada em consonância com o perfil profissional de conclusão do curso.</a:t>
            </a:r>
          </a:p>
          <a:p>
            <a:pPr lvl="1">
              <a:lnSpc>
                <a:spcPct val="80000"/>
              </a:lnSpc>
            </a:pPr>
            <a:r>
              <a:rPr lang="pt-BR" sz="2200" dirty="0"/>
              <a:t>o perfil de conclusão define a identidade do curso.</a:t>
            </a:r>
          </a:p>
          <a:p>
            <a:pPr lvl="1">
              <a:lnSpc>
                <a:spcPct val="80000"/>
              </a:lnSpc>
            </a:pPr>
            <a:r>
              <a:rPr lang="pt-BR" sz="2200" dirty="0"/>
              <a:t>o perfil de conclusão caracteriza o compromisso ético da escola para com seus alunos, empregadores dos formandos e a sociedade que se beneficia de seu trabalho.</a:t>
            </a:r>
          </a:p>
          <a:p>
            <a:pPr>
              <a:lnSpc>
                <a:spcPct val="80000"/>
              </a:lnSpc>
            </a:pPr>
            <a:r>
              <a:rPr lang="pt-BR" sz="2100" dirty="0"/>
              <a:t>Organização curricular organizada em etapas ou módulos:</a:t>
            </a:r>
          </a:p>
          <a:p>
            <a:pPr lvl="1">
              <a:lnSpc>
                <a:spcPct val="80000"/>
              </a:lnSpc>
            </a:pPr>
            <a:r>
              <a:rPr lang="pt-BR" sz="2200" dirty="0"/>
              <a:t>Terminalidade profissional intermediária</a:t>
            </a:r>
          </a:p>
          <a:p>
            <a:pPr lvl="1">
              <a:lnSpc>
                <a:spcPct val="80000"/>
              </a:lnSpc>
            </a:pPr>
            <a:r>
              <a:rPr lang="pt-BR" sz="2200" dirty="0"/>
              <a:t>Qualificação profissional para o  trabalho	</a:t>
            </a:r>
          </a:p>
          <a:p>
            <a:pPr>
              <a:lnSpc>
                <a:spcPct val="80000"/>
              </a:lnSpc>
            </a:pPr>
            <a:r>
              <a:rPr lang="pt-BR" sz="2100" dirty="0"/>
              <a:t>Organização curricular segundo Itinerários Formativos por Eixos Tecnológicos, que conduzam seus alunos à construção de Itinerários Profissionais no mundo do trabalho.</a:t>
            </a:r>
          </a:p>
          <a:p>
            <a:pPr>
              <a:lnSpc>
                <a:spcPct val="80000"/>
              </a:lnSpc>
            </a:pPr>
            <a:r>
              <a:rPr lang="pt-BR" sz="2100" dirty="0"/>
              <a:t>Educação Profissional voltada para o desenvolvimento, a aplicação, a administração e a difusão de tecnologias.</a:t>
            </a:r>
          </a:p>
          <a:p>
            <a:pPr>
              <a:lnSpc>
                <a:spcPct val="80000"/>
              </a:lnSpc>
            </a:pPr>
            <a:r>
              <a:rPr lang="pt-BR" sz="2100" dirty="0"/>
              <a:t>Desenvolvimento de competências profissionais sintonizadas com o respectivo setor produtivo, por Eixo Tecnológico.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7" y="260350"/>
            <a:ext cx="8424614" cy="865188"/>
          </a:xfrm>
        </p:spPr>
        <p:txBody>
          <a:bodyPr/>
          <a:lstStyle/>
          <a:p>
            <a:pPr algn="ctr" defTabSz="912813" eaLnBrk="1" hangingPunct="1"/>
            <a:r>
              <a:rPr lang="pt-BR" sz="3200" b="1" dirty="0" smtClean="0"/>
              <a:t>Organização Curricular comprometida com o desenvolvimento de Competências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7" y="1556792"/>
            <a:ext cx="8424614" cy="4967832"/>
          </a:xfrm>
        </p:spPr>
        <p:txBody>
          <a:bodyPr/>
          <a:lstStyle/>
          <a:p>
            <a:pPr defTabSz="912813" eaLnBrk="1" hangingPunct="1">
              <a:lnSpc>
                <a:spcPct val="80000"/>
              </a:lnSpc>
              <a:buFontTx/>
              <a:buNone/>
            </a:pPr>
            <a:r>
              <a:rPr lang="pt-BR" sz="1800" dirty="0" smtClean="0"/>
              <a:t>1º Passo: Definição do Projeto Pedagógico da Escola (Art. 12 e 13 da LDB) – Institucional e da Unidade de Ensino.</a:t>
            </a:r>
          </a:p>
          <a:p>
            <a:pPr defTabSz="912813" eaLnBrk="1" hangingPunct="1">
              <a:lnSpc>
                <a:spcPct val="80000"/>
              </a:lnSpc>
              <a:buFontTx/>
              <a:buNone/>
            </a:pPr>
            <a:r>
              <a:rPr lang="pt-BR" sz="1800" dirty="0" smtClean="0"/>
              <a:t>2º Passo</a:t>
            </a:r>
            <a:r>
              <a:rPr lang="pt-BR" sz="1800" b="0" dirty="0" smtClean="0"/>
              <a:t>:</a:t>
            </a:r>
            <a:r>
              <a:rPr lang="pt-BR" sz="1800" dirty="0" smtClean="0"/>
              <a:t> Definição do Perfil Profissional de conclusão do curso, por Itinerários Formativos, nos respectivos eixos tecnológicos.</a:t>
            </a:r>
          </a:p>
          <a:p>
            <a:pPr defTabSz="912813" eaLnBrk="1" hangingPunct="1">
              <a:lnSpc>
                <a:spcPct val="80000"/>
              </a:lnSpc>
              <a:buFontTx/>
              <a:buNone/>
            </a:pPr>
            <a:r>
              <a:rPr lang="pt-BR" sz="1800" dirty="0" smtClean="0"/>
              <a:t>3º Passo</a:t>
            </a:r>
            <a:r>
              <a:rPr lang="pt-BR" sz="1800" b="0" dirty="0" smtClean="0"/>
              <a:t>:</a:t>
            </a:r>
            <a:r>
              <a:rPr lang="pt-BR" sz="1800" dirty="0" smtClean="0"/>
              <a:t> Definição clara das competências profissionais a serem desenvolvidas pelos alunos até o final do curso.</a:t>
            </a:r>
          </a:p>
          <a:p>
            <a:pPr defTabSz="912813" eaLnBrk="1" hangingPunct="1">
              <a:lnSpc>
                <a:spcPct val="80000"/>
              </a:lnSpc>
              <a:buFontTx/>
              <a:buNone/>
            </a:pPr>
            <a:r>
              <a:rPr lang="pt-BR" sz="1800" dirty="0" smtClean="0"/>
              <a:t>4º Passo</a:t>
            </a:r>
            <a:r>
              <a:rPr lang="pt-BR" sz="1800" b="0" dirty="0" smtClean="0"/>
              <a:t>:</a:t>
            </a:r>
            <a:r>
              <a:rPr lang="pt-BR" sz="1800" dirty="0" smtClean="0"/>
              <a:t> Identificação dos conhecimentos, das habilidades e dos valores (atitudes e emoções) a serem trabalhados pelas Escolas para o desenvolvimento das competências profissionais.</a:t>
            </a:r>
          </a:p>
          <a:p>
            <a:pPr defTabSz="912813" eaLnBrk="1" hangingPunct="1">
              <a:lnSpc>
                <a:spcPct val="80000"/>
              </a:lnSpc>
              <a:buFontTx/>
              <a:buNone/>
            </a:pPr>
            <a:r>
              <a:rPr lang="pt-BR" sz="1800" dirty="0" smtClean="0"/>
              <a:t>5º Passo: Organização curricular, incluindo o Estágio Profissional Supervisionado e o  eventual  trabalho de conclusão de curso </a:t>
            </a:r>
            <a:r>
              <a:rPr lang="pt-BR" sz="1800" dirty="0" smtClean="0"/>
              <a:t>(disciplinas</a:t>
            </a:r>
            <a:r>
              <a:rPr lang="pt-BR" sz="1800" dirty="0" smtClean="0"/>
              <a:t>, projetos, núcleos temáticos etc.).</a:t>
            </a:r>
          </a:p>
          <a:p>
            <a:pPr defTabSz="912813" eaLnBrk="1" hangingPunct="1">
              <a:lnSpc>
                <a:spcPct val="80000"/>
              </a:lnSpc>
              <a:buFontTx/>
              <a:buNone/>
            </a:pPr>
            <a:r>
              <a:rPr lang="pt-BR" sz="1800" dirty="0" smtClean="0"/>
              <a:t>6º Passo: Definição de critérios e procedimentos para a avaliação, ao longo do curso, da aprendizagem e da constituição de competências profissionais </a:t>
            </a:r>
          </a:p>
          <a:p>
            <a:pPr defTabSz="912813" eaLnBrk="1" hangingPunct="1">
              <a:lnSpc>
                <a:spcPct val="80000"/>
              </a:lnSpc>
              <a:buFontTx/>
              <a:buNone/>
            </a:pPr>
            <a:r>
              <a:rPr lang="pt-BR" sz="1800" dirty="0" smtClean="0"/>
              <a:t>7º Passo: Identificação das reais condições técnicas, tecnológicas, físicas, financeiras e de pessoal devidamente habilitado para implantar o curso.</a:t>
            </a:r>
          </a:p>
          <a:p>
            <a:pPr defTabSz="912813" eaLnBrk="1" hangingPunct="1">
              <a:lnSpc>
                <a:spcPct val="80000"/>
              </a:lnSpc>
              <a:buFontTx/>
              <a:buNone/>
            </a:pPr>
            <a:r>
              <a:rPr lang="pt-BR" sz="1800" dirty="0" smtClean="0"/>
              <a:t>8º Passo: Elaboração do Plano de Curso  do Projeto Pedagógico do Curso, encaminhado-o à apreciação dos órgãos educacionais competentes.</a:t>
            </a:r>
          </a:p>
          <a:p>
            <a:pPr defTabSz="912813" eaLnBrk="1" hangingPunct="1">
              <a:lnSpc>
                <a:spcPct val="80000"/>
              </a:lnSpc>
              <a:buFontTx/>
              <a:buNone/>
            </a:pPr>
            <a:r>
              <a:rPr lang="pt-BR" sz="1800" dirty="0" smtClean="0"/>
              <a:t>9º Passo: Avaliação da execução do Projeto Pedagógico da Instituição e do Plano de Curso, objetivando o seu contínuo aprimoramento re-estruração.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333375"/>
            <a:ext cx="7993063" cy="935038"/>
          </a:xfrm>
        </p:spPr>
        <p:txBody>
          <a:bodyPr anchor="b"/>
          <a:lstStyle/>
          <a:p>
            <a:pPr algn="ctr"/>
            <a:r>
              <a:rPr lang="pt-BR" sz="2800" b="1"/>
              <a:t>Construção de Planos de Curso compatíveis com o desenvolvimento de competências profissionais</a:t>
            </a:r>
            <a:endParaRPr lang="pt-BR" sz="2800">
              <a:solidFill>
                <a:schemeClr val="tx1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557338"/>
            <a:ext cx="8569325" cy="4017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sz="1800" dirty="0"/>
              <a:t>Justificativa consistente, construída sobre confiável e ampla base de dados.</a:t>
            </a:r>
          </a:p>
          <a:p>
            <a:pPr>
              <a:lnSpc>
                <a:spcPct val="80000"/>
              </a:lnSpc>
            </a:pPr>
            <a:r>
              <a:rPr lang="pt-BR" sz="1800" dirty="0"/>
              <a:t>Perfil Profissional de Conclusão claramente definido,  contemplando o conjunto de competências que configuram a identidade do profissional a ser formado.</a:t>
            </a:r>
          </a:p>
          <a:p>
            <a:pPr>
              <a:lnSpc>
                <a:spcPct val="80000"/>
              </a:lnSpc>
            </a:pPr>
            <a:r>
              <a:rPr lang="pt-BR" sz="1800" dirty="0"/>
              <a:t>Indicação de que o Perfil Profissional de Conclusão foi construído / identificado sobre confiável e ampla base de informações do mundo do trabalho.</a:t>
            </a:r>
          </a:p>
          <a:p>
            <a:pPr>
              <a:lnSpc>
                <a:spcPct val="80000"/>
              </a:lnSpc>
            </a:pPr>
            <a:r>
              <a:rPr lang="pt-BR" sz="1800" dirty="0"/>
              <a:t>Organização Curricular efetivamente voltada para o desenvolvimento das competências, com base na prática profissional, centrada  em projetos relevantes para a comunidade e em  conteúdos </a:t>
            </a:r>
            <a:r>
              <a:rPr lang="pt-BR" sz="1800" dirty="0" smtClean="0"/>
              <a:t>significativos. </a:t>
            </a:r>
            <a:endParaRPr lang="pt-BR" sz="1800" dirty="0"/>
          </a:p>
          <a:p>
            <a:pPr>
              <a:lnSpc>
                <a:spcPct val="80000"/>
              </a:lnSpc>
            </a:pPr>
            <a:r>
              <a:rPr lang="pt-BR" sz="1800" dirty="0"/>
              <a:t>Composição do Quadro de Docentes, prevendo a atuação articulada dos mesmos, comprometida com o suporte ao desenvolvimento das </a:t>
            </a:r>
            <a:r>
              <a:rPr lang="pt-BR" sz="1800" dirty="0" smtClean="0"/>
              <a:t>competências.</a:t>
            </a:r>
          </a:p>
          <a:p>
            <a:pPr>
              <a:lnSpc>
                <a:spcPct val="80000"/>
              </a:lnSpc>
            </a:pPr>
            <a:r>
              <a:rPr lang="pt-BR" sz="1800" dirty="0" smtClean="0"/>
              <a:t>Inclusão</a:t>
            </a:r>
            <a:r>
              <a:rPr lang="pt-BR" sz="1800" dirty="0"/>
              <a:t>, no perfil dos </a:t>
            </a:r>
            <a:r>
              <a:rPr lang="pt-BR" sz="1800" dirty="0" smtClean="0"/>
              <a:t>Professores, </a:t>
            </a:r>
            <a:r>
              <a:rPr lang="pt-BR" sz="1800" dirty="0"/>
              <a:t>do requisito de exercício concomitante </a:t>
            </a:r>
            <a:r>
              <a:rPr lang="pt-BR" sz="1800" dirty="0" smtClean="0"/>
              <a:t>com a atividade </a:t>
            </a:r>
            <a:r>
              <a:rPr lang="pt-BR" sz="1800" dirty="0"/>
              <a:t>profissional </a:t>
            </a:r>
            <a:r>
              <a:rPr lang="pt-BR" sz="1800" dirty="0" smtClean="0"/>
              <a:t>ensinada, </a:t>
            </a:r>
            <a:r>
              <a:rPr lang="pt-BR" sz="1800" dirty="0"/>
              <a:t>associada à efetiva capacitação </a:t>
            </a:r>
            <a:r>
              <a:rPr lang="pt-BR" sz="1800" dirty="0" smtClean="0"/>
              <a:t>docente</a:t>
            </a:r>
            <a:r>
              <a:rPr lang="pt-BR" sz="1800" dirty="0"/>
              <a:t>.</a:t>
            </a:r>
          </a:p>
          <a:p>
            <a:pPr>
              <a:lnSpc>
                <a:spcPct val="80000"/>
              </a:lnSpc>
            </a:pPr>
            <a:r>
              <a:rPr lang="pt-BR" sz="1800" dirty="0"/>
              <a:t>Adequação dos ambientes e dos Recursos de Aprendizagem ao desenvolvimento das Competências profissionais propostas pelo Currículo. </a:t>
            </a:r>
          </a:p>
          <a:p>
            <a:pPr>
              <a:lnSpc>
                <a:spcPct val="80000"/>
              </a:lnSpc>
            </a:pPr>
            <a:r>
              <a:rPr lang="pt-BR" sz="1800" dirty="0"/>
              <a:t>Inclusão de Parcerias ou de busca de parcerias para a manutenção de recursos tecnológicos continuamente atualizados.</a:t>
            </a:r>
          </a:p>
          <a:p>
            <a:pPr>
              <a:lnSpc>
                <a:spcPct val="80000"/>
              </a:lnSpc>
            </a:pPr>
            <a:r>
              <a:rPr lang="pt-BR" sz="1800" dirty="0"/>
              <a:t>Indicação de que o processo de construção do plano foi coletivo e se apoiou na contribuição de especialistas do mundo do trabalho</a:t>
            </a:r>
            <a:r>
              <a:rPr lang="pt-BR" sz="1700" dirty="0"/>
              <a:t>.</a:t>
            </a:r>
          </a:p>
          <a:p>
            <a:pPr>
              <a:lnSpc>
                <a:spcPct val="80000"/>
              </a:lnSpc>
            </a:pPr>
            <a:endParaRPr lang="pt-BR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990600"/>
          </a:xfrm>
        </p:spPr>
        <p:txBody>
          <a:bodyPr anchor="b"/>
          <a:lstStyle/>
          <a:p>
            <a:pPr algn="ctr"/>
            <a:r>
              <a:rPr lang="pt-BR" b="1"/>
              <a:t>Eixo Tecnológico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700213"/>
            <a:ext cx="8353425" cy="43926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sz="2800"/>
              <a:t>Linha central de estruturação de um curso, definida por uma matriz tecnológica, que dá a direção para o seu projeto pedagógico e que perpassa transversalmente a organização curricular do curso, dando-lhe identidade e sustentáculo.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800"/>
          </a:p>
          <a:p>
            <a:pPr>
              <a:lnSpc>
                <a:spcPct val="80000"/>
              </a:lnSpc>
            </a:pPr>
            <a:r>
              <a:rPr lang="pt-BR" sz="2800"/>
              <a:t>O Eixo Tecnológico curricular orienta a definição dos componentes essenciais e complementares do currículo, expressa a trajetória do itinerário formativo, direciona a ação educativa e estabelece as exigências pedagógicas.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609600"/>
            <a:ext cx="8569325" cy="731838"/>
          </a:xfrm>
        </p:spPr>
        <p:txBody>
          <a:bodyPr anchor="b"/>
          <a:lstStyle/>
          <a:p>
            <a:pPr algn="ctr"/>
            <a:r>
              <a:rPr lang="pt-BR" sz="3400" b="1"/>
              <a:t>Catálogos Nacionais de </a:t>
            </a:r>
            <a:br>
              <a:rPr lang="pt-BR" sz="3400" b="1"/>
            </a:br>
            <a:r>
              <a:rPr lang="pt-BR" sz="3400" b="1"/>
              <a:t>Cursos Técnicos e de Cursos Tecnológicos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628775"/>
            <a:ext cx="8640763" cy="482456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sz="1700" dirty="0"/>
              <a:t>Estrutura do Catálogo dos Cursos Técnicos de Nível Médio</a:t>
            </a:r>
          </a:p>
          <a:p>
            <a:pPr lvl="1">
              <a:lnSpc>
                <a:spcPct val="80000"/>
              </a:lnSpc>
            </a:pPr>
            <a:r>
              <a:rPr lang="pt-BR" sz="1700" dirty="0"/>
              <a:t>Breve descritor do Eixo Tecnológico do Curso Técnico </a:t>
            </a:r>
          </a:p>
          <a:p>
            <a:pPr lvl="1">
              <a:lnSpc>
                <a:spcPct val="80000"/>
              </a:lnSpc>
            </a:pPr>
            <a:r>
              <a:rPr lang="pt-BR" sz="1700" dirty="0"/>
              <a:t>Nomes das habilitações profissionais ou cursos técnicos de nível médio por eixo tecnológico</a:t>
            </a:r>
          </a:p>
          <a:p>
            <a:pPr lvl="1">
              <a:lnSpc>
                <a:spcPct val="80000"/>
              </a:lnSpc>
            </a:pPr>
            <a:r>
              <a:rPr lang="pt-BR" sz="1700" dirty="0"/>
              <a:t>Breves descritores dos cursos técnicos de nível médio e respectivas cargas horárias mínimas</a:t>
            </a:r>
          </a:p>
          <a:p>
            <a:pPr lvl="1">
              <a:lnSpc>
                <a:spcPct val="80000"/>
              </a:lnSpc>
            </a:pPr>
            <a:r>
              <a:rPr lang="pt-BR" sz="1700" dirty="0"/>
              <a:t>Possibilidades de temas a serem abordados </a:t>
            </a:r>
          </a:p>
          <a:p>
            <a:pPr lvl="1">
              <a:lnSpc>
                <a:spcPct val="80000"/>
              </a:lnSpc>
            </a:pPr>
            <a:r>
              <a:rPr lang="pt-BR" sz="1700" dirty="0"/>
              <a:t>Possibilidades de atuação profissional</a:t>
            </a:r>
          </a:p>
          <a:p>
            <a:pPr lvl="1">
              <a:lnSpc>
                <a:spcPct val="80000"/>
              </a:lnSpc>
            </a:pPr>
            <a:r>
              <a:rPr lang="pt-BR" sz="1700" dirty="0"/>
              <a:t>Infra-estrutura recomendada </a:t>
            </a:r>
          </a:p>
          <a:p>
            <a:pPr>
              <a:lnSpc>
                <a:spcPct val="80000"/>
              </a:lnSpc>
            </a:pPr>
            <a:r>
              <a:rPr lang="pt-BR" sz="1700" dirty="0"/>
              <a:t>Normas do Conselho Nacional de Educação</a:t>
            </a:r>
          </a:p>
          <a:p>
            <a:pPr lvl="1">
              <a:lnSpc>
                <a:spcPct val="80000"/>
              </a:lnSpc>
            </a:pPr>
            <a:r>
              <a:rPr lang="pt-BR" sz="1700" dirty="0"/>
              <a:t>Parecer CNE/CES nº.227/2006 – Nova Organização da Graduação Tecnológica</a:t>
            </a:r>
          </a:p>
          <a:p>
            <a:pPr lvl="1">
              <a:lnSpc>
                <a:spcPct val="80000"/>
              </a:lnSpc>
            </a:pPr>
            <a:r>
              <a:rPr lang="pt-BR" sz="1700" dirty="0"/>
              <a:t>Parecer CNE/CEB nº. 11/2008 e Resolução CNE/CEB nº. 03/2008</a:t>
            </a:r>
          </a:p>
          <a:p>
            <a:pPr lvl="1">
              <a:lnSpc>
                <a:spcPct val="80000"/>
              </a:lnSpc>
            </a:pPr>
            <a:r>
              <a:rPr lang="pt-BR" sz="1700" dirty="0"/>
              <a:t>Manutenção de Pareceres e Resoluções anteriores, que definiram as Diretrizes Curriculares Nacionais para a Educação Profissional Técnica de Nível Médio (Parecer CNE/CEB nº. 16/1999 e Resolução CNE/CEB nº. 04/1999; Parecer CNE/CEB nº. 39/2004 e Resolução nº. 01/2005) e da Graduação Tecnológica (Parecer CNE/CES nº.436/2001, Parecer CNE/CP nº.29/2002 e Resolução CNE/CP 03/2002). </a:t>
            </a:r>
            <a:endParaRPr lang="pt-BR" sz="1700" dirty="0" smtClean="0"/>
          </a:p>
          <a:p>
            <a:pPr lvl="1">
              <a:lnSpc>
                <a:spcPct val="80000"/>
              </a:lnSpc>
            </a:pPr>
            <a:r>
              <a:rPr lang="pt-BR" sz="1700" dirty="0" smtClean="0"/>
              <a:t>Atualização das Diretrizes </a:t>
            </a:r>
            <a:r>
              <a:rPr lang="pt-BR" sz="1700" dirty="0" smtClean="0"/>
              <a:t>Curriculares Nacionais em </a:t>
            </a:r>
            <a:r>
              <a:rPr lang="pt-BR" sz="1700" dirty="0" smtClean="0"/>
              <a:t>processo de reformulação.</a:t>
            </a:r>
            <a:endParaRPr lang="pt-BR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990600"/>
          </a:xfrm>
        </p:spPr>
        <p:txBody>
          <a:bodyPr anchor="b"/>
          <a:lstStyle/>
          <a:p>
            <a:r>
              <a:rPr lang="pt-BR" b="1"/>
              <a:t>Resumindo ...</a:t>
            </a:r>
            <a:r>
              <a:rPr lang="pt-BR"/>
              <a:t>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196975"/>
            <a:ext cx="8569325" cy="49339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sz="1700" b="1" dirty="0"/>
              <a:t>A atual LDB (Lei nº. 9.394/1996, modificada pela Lei nº. 11.741/2008) coloca a Educação Profissional na confluência de dois direitos fundamentais do cidadão: direito à educação e direito ao trabalho.</a:t>
            </a:r>
            <a:br>
              <a:rPr lang="pt-BR" sz="1700" b="1" dirty="0"/>
            </a:br>
            <a:endParaRPr lang="pt-BR" sz="1700" b="1" dirty="0"/>
          </a:p>
          <a:p>
            <a:pPr>
              <a:lnSpc>
                <a:spcPct val="80000"/>
              </a:lnSpc>
            </a:pPr>
            <a:r>
              <a:rPr lang="pt-BR" sz="1700" b="1" dirty="0"/>
              <a:t>As Diretrizes Curriculares Nacionais para a Educação Profissional a orientam para o compromisso com o desenvolvimento de competências profissionais.</a:t>
            </a:r>
            <a:br>
              <a:rPr lang="pt-BR" sz="1700" b="1" dirty="0"/>
            </a:br>
            <a:endParaRPr lang="pt-BR" sz="1700" b="1" dirty="0"/>
          </a:p>
          <a:p>
            <a:pPr>
              <a:lnSpc>
                <a:spcPct val="80000"/>
              </a:lnSpc>
            </a:pPr>
            <a:r>
              <a:rPr lang="pt-BR" sz="1700" b="1" dirty="0"/>
              <a:t>A Educação Profissional não concorre com o Ensino Médio.  Ela complementa a Educação Básica do cidadão trabalhador, propiciando-lhe habilitações profissionais especificas para o mundo do trabalho. </a:t>
            </a:r>
            <a:br>
              <a:rPr lang="pt-BR" sz="1700" b="1" dirty="0"/>
            </a:br>
            <a:endParaRPr lang="pt-BR" sz="1700" b="1" dirty="0"/>
          </a:p>
          <a:p>
            <a:pPr>
              <a:lnSpc>
                <a:spcPct val="80000"/>
              </a:lnSpc>
            </a:pPr>
            <a:r>
              <a:rPr lang="pt-BR" sz="1700" b="1" dirty="0"/>
              <a:t>A Educação Profissional ocorre de maneira articulada com todos os níveis de escolaridade do cidadão trabalhador, desde a formação inicial até os níveis mais elevados de educação continuada e aprendizagem permanente.</a:t>
            </a:r>
            <a:br>
              <a:rPr lang="pt-BR" sz="1700" b="1" dirty="0"/>
            </a:br>
            <a:endParaRPr lang="pt-BR" sz="1700" b="1" dirty="0"/>
          </a:p>
          <a:p>
            <a:pPr>
              <a:lnSpc>
                <a:spcPct val="80000"/>
              </a:lnSpc>
            </a:pPr>
            <a:r>
              <a:rPr lang="pt-BR" sz="1700" b="1" dirty="0"/>
              <a:t>A Educação Profissional Técnica de Nível Médio, organizada por Eixos Tecnológicos, pode ser desenvolvida nas formas integrada, concomitante ou subseqüente ao Ensino Médio, na mesma ou em outra Escola.</a:t>
            </a:r>
            <a:br>
              <a:rPr lang="pt-BR" sz="1700" b="1" dirty="0"/>
            </a:br>
            <a:endParaRPr lang="pt-BR" sz="1700" b="1" dirty="0"/>
          </a:p>
          <a:p>
            <a:pPr>
              <a:lnSpc>
                <a:spcPct val="80000"/>
              </a:lnSpc>
            </a:pPr>
            <a:r>
              <a:rPr lang="pt-BR" sz="1700" b="1" dirty="0"/>
              <a:t>A Educação Profissional Tecnológica, organizada conforme Catálogo Nacional de Cursos Superiores de Tecnologia, por Eixos Tecnológicos se dará em cursos e programas de graduação e de pós-graduação.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7848600" cy="1152525"/>
          </a:xfrm>
        </p:spPr>
        <p:txBody>
          <a:bodyPr/>
          <a:lstStyle/>
          <a:p>
            <a:pPr algn="ctr" eaLnBrk="1" hangingPunct="1"/>
            <a:r>
              <a:rPr lang="pt-BR" sz="3200" b="1" smtClean="0"/>
              <a:t>UNESCO e OIT: Os pilares da educação na sociedade do conhecimento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784"/>
            <a:ext cx="7993063" cy="5112866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pt-BR" sz="2400" dirty="0" smtClean="0"/>
              <a:t>UNESCO:Relatório Jaques Delors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dirty="0" smtClean="0"/>
              <a:t>Aprender a conhecer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dirty="0" smtClean="0"/>
              <a:t>Aprender a fazer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dirty="0" smtClean="0"/>
              <a:t>Aprender a conviver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dirty="0" smtClean="0"/>
              <a:t>Aprender a ser</a:t>
            </a:r>
          </a:p>
          <a:p>
            <a:pPr eaLnBrk="1" hangingPunct="1">
              <a:lnSpc>
                <a:spcPct val="90000"/>
              </a:lnSpc>
            </a:pPr>
            <a:endParaRPr lang="pt-BR" sz="2400" dirty="0" smtClean="0"/>
          </a:p>
          <a:p>
            <a:pPr eaLnBrk="1" hangingPunct="1">
              <a:lnSpc>
                <a:spcPct val="90000"/>
              </a:lnSpc>
            </a:pPr>
            <a:r>
              <a:rPr lang="pt-BR" sz="2400" dirty="0" smtClean="0"/>
              <a:t>OIT: Resolução nº 195/2004 (compromissos a serem assumidos por governos, empresários e trabalhadores para desenvolvimento </a:t>
            </a:r>
            <a:r>
              <a:rPr lang="pt-BR" sz="2400" dirty="0" smtClean="0"/>
              <a:t>das pessoas)</a:t>
            </a:r>
            <a:endParaRPr lang="pt-BR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pt-BR" sz="2000" dirty="0" smtClean="0"/>
              <a:t>Capacidade de aprendizagem permanente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dirty="0" smtClean="0"/>
              <a:t>Compromissos com a qualificação para o trabalho e </a:t>
            </a:r>
            <a:r>
              <a:rPr lang="pt-BR" sz="2000" dirty="0" smtClean="0"/>
              <a:t>com o </a:t>
            </a:r>
            <a:r>
              <a:rPr lang="pt-BR" sz="2000" dirty="0" smtClean="0"/>
              <a:t>desenvolvimento </a:t>
            </a:r>
            <a:r>
              <a:rPr lang="pt-BR" sz="2000" dirty="0" smtClean="0"/>
              <a:t>de competências profissionais;</a:t>
            </a:r>
            <a:endParaRPr lang="pt-BR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pt-BR" sz="2000" dirty="0" smtClean="0"/>
              <a:t>Educação Básica de qualidade, formação profissional inicial e capacidade de aprendizagem permanente.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0"/>
            <a:ext cx="3127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pt-BR" sz="1200">
                <a:latin typeface="Calibri" pitchFamily="34" charset="0"/>
                <a:cs typeface="Times New Roman" pitchFamily="18" charset="0"/>
              </a:rPr>
              <a:t>   </a:t>
            </a:r>
            <a:endParaRPr lang="pt-BR">
              <a:latin typeface="Calibri" pitchFamily="34" charset="0"/>
            </a:endParaRP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250825" y="1052513"/>
            <a:ext cx="93614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latin typeface="Calibri" pitchFamily="34" charset="0"/>
            </a:endParaRPr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-427038" y="582613"/>
            <a:ext cx="9779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-300038" y="582613"/>
            <a:ext cx="7239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323850" y="1341438"/>
            <a:ext cx="88201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endParaRPr lang="pt-BR">
              <a:latin typeface="Calibri" pitchFamily="34" charset="0"/>
            </a:endParaRPr>
          </a:p>
        </p:txBody>
      </p:sp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250825" y="836613"/>
            <a:ext cx="8642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latin typeface="Calibri" pitchFamily="34" charset="0"/>
            </a:endParaRPr>
          </a:p>
        </p:txBody>
      </p:sp>
      <p:sp>
        <p:nvSpPr>
          <p:cNvPr id="1033" name="Rectangle 8"/>
          <p:cNvSpPr>
            <a:spLocks noChangeArrowheads="1"/>
          </p:cNvSpPr>
          <p:nvPr/>
        </p:nvSpPr>
        <p:spPr bwMode="auto">
          <a:xfrm>
            <a:off x="-352425" y="582613"/>
            <a:ext cx="7239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>
              <a:latin typeface="Calibri" pitchFamily="34" charset="0"/>
            </a:endParaRPr>
          </a:p>
        </p:txBody>
      </p:sp>
      <p:sp>
        <p:nvSpPr>
          <p:cNvPr id="1034" name="Rectangle 9"/>
          <p:cNvSpPr>
            <a:spLocks noChangeArrowheads="1"/>
          </p:cNvSpPr>
          <p:nvPr/>
        </p:nvSpPr>
        <p:spPr bwMode="auto">
          <a:xfrm>
            <a:off x="1306513" y="582613"/>
            <a:ext cx="8763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>
              <a:latin typeface="Calibri" pitchFamily="34" charset="0"/>
            </a:endParaRPr>
          </a:p>
        </p:txBody>
      </p:sp>
      <p:graphicFrame>
        <p:nvGraphicFramePr>
          <p:cNvPr id="1026" name="Object 10"/>
          <p:cNvGraphicFramePr>
            <a:graphicFrameLocks noChangeAspect="1"/>
          </p:cNvGraphicFramePr>
          <p:nvPr>
            <p:ph sz="half" idx="2"/>
          </p:nvPr>
        </p:nvGraphicFramePr>
        <p:xfrm>
          <a:off x="250825" y="766763"/>
          <a:ext cx="8497888" cy="4606925"/>
        </p:xfrm>
        <a:graphic>
          <a:graphicData uri="http://schemas.openxmlformats.org/presentationml/2006/ole">
            <p:oleObj spid="_x0000_s22530" name="Worksheet" r:id="rId4" imgW="5533920" imgH="3000375" progId="Excel.Sheet.8">
              <p:embed/>
            </p:oleObj>
          </a:graphicData>
        </a:graphic>
      </p:graphicFrame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179388" y="0"/>
            <a:ext cx="87137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Estrutura da Educação Nacional</a:t>
            </a: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323850" y="5516563"/>
            <a:ext cx="85693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 i="1">
                <a:latin typeface="Calibri" pitchFamily="34" charset="0"/>
              </a:rPr>
              <a:t>Observações: </a:t>
            </a:r>
          </a:p>
          <a:p>
            <a:r>
              <a:rPr lang="pt-BR" b="1" i="1">
                <a:latin typeface="Calibri" pitchFamily="34" charset="0"/>
              </a:rPr>
              <a:t>* </a:t>
            </a:r>
            <a:r>
              <a:rPr lang="pt-BR">
                <a:latin typeface="Calibri" pitchFamily="34" charset="0"/>
              </a:rPr>
              <a:t>Emenda Constitucional nº. 59/2009 – torna obrigatório o ensino de 04 a 17 anos.</a:t>
            </a:r>
          </a:p>
          <a:p>
            <a:r>
              <a:rPr lang="pt-BR">
                <a:latin typeface="Calibri" pitchFamily="34" charset="0"/>
              </a:rPr>
              <a:t>* Lei nº. 11.741/2008 altera dispositivos sobre educação profissional e tecnológica.</a:t>
            </a: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8748713" y="765175"/>
            <a:ext cx="215900" cy="4535488"/>
          </a:xfrm>
          <a:prstGeom prst="rect">
            <a:avLst/>
          </a:prstGeom>
          <a:solidFill>
            <a:srgbClr val="96969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t-BR" sz="1200">
                <a:latin typeface="Calibri" pitchFamily="34" charset="0"/>
              </a:rPr>
              <a:t>Educação a Distância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1628775"/>
            <a:ext cx="8064500" cy="4610100"/>
          </a:xfrm>
        </p:spPr>
        <p:txBody>
          <a:bodyPr/>
          <a:lstStyle/>
          <a:p>
            <a:pPr marL="273050" indent="-273050">
              <a:lnSpc>
                <a:spcPct val="80000"/>
              </a:lnSpc>
              <a:buFont typeface="Wingdings" pitchFamily="2" charset="2"/>
              <a:buNone/>
            </a:pPr>
            <a:r>
              <a:rPr lang="pt-BR" sz="1300" b="1"/>
              <a:t>“</a:t>
            </a:r>
            <a:r>
              <a:rPr lang="pt-BR" sz="1600"/>
              <a:t>O principal objetivo da educação é criar pessoas capazes de fazer novas</a:t>
            </a:r>
          </a:p>
          <a:p>
            <a:pPr marL="273050" indent="-273050">
              <a:lnSpc>
                <a:spcPct val="80000"/>
              </a:lnSpc>
              <a:buFont typeface="Wingdings" pitchFamily="2" charset="2"/>
              <a:buNone/>
            </a:pPr>
            <a:r>
              <a:rPr lang="pt-BR" sz="1600"/>
              <a:t>coisas, não simplesmente de repetir o que outras gerações fizeram – pessoas</a:t>
            </a:r>
          </a:p>
          <a:p>
            <a:pPr marL="273050" indent="-273050">
              <a:lnSpc>
                <a:spcPct val="80000"/>
              </a:lnSpc>
              <a:buFont typeface="Wingdings" pitchFamily="2" charset="2"/>
              <a:buNone/>
            </a:pPr>
            <a:r>
              <a:rPr lang="pt-BR" sz="1600"/>
              <a:t>criativas, inventivas e descobridores.</a:t>
            </a:r>
          </a:p>
          <a:p>
            <a:pPr marL="273050" indent="-273050">
              <a:lnSpc>
                <a:spcPct val="80000"/>
              </a:lnSpc>
              <a:buFont typeface="Wingdings" pitchFamily="2" charset="2"/>
              <a:buNone/>
            </a:pPr>
            <a:endParaRPr lang="pt-BR" sz="1600"/>
          </a:p>
          <a:p>
            <a:pPr marL="273050" indent="-273050">
              <a:lnSpc>
                <a:spcPct val="80000"/>
              </a:lnSpc>
              <a:buFont typeface="Wingdings" pitchFamily="2" charset="2"/>
              <a:buNone/>
            </a:pPr>
            <a:endParaRPr lang="pt-BR" sz="1600"/>
          </a:p>
          <a:p>
            <a:pPr marL="273050" indent="-273050">
              <a:lnSpc>
                <a:spcPct val="80000"/>
              </a:lnSpc>
              <a:buFont typeface="Wingdings" pitchFamily="2" charset="2"/>
              <a:buNone/>
            </a:pPr>
            <a:r>
              <a:rPr lang="pt-BR" sz="1600"/>
              <a:t>O segundo objetivo da educação é formar mentes que possam ser críticas,</a:t>
            </a:r>
          </a:p>
          <a:p>
            <a:pPr marL="273050" indent="-273050">
              <a:lnSpc>
                <a:spcPct val="80000"/>
              </a:lnSpc>
              <a:buFont typeface="Wingdings" pitchFamily="2" charset="2"/>
              <a:buNone/>
            </a:pPr>
            <a:r>
              <a:rPr lang="pt-BR" sz="1600"/>
              <a:t>possam verificar e não aceitar o que lhes é oferecido. O maior perigo, hoje, é</a:t>
            </a:r>
          </a:p>
          <a:p>
            <a:pPr marL="273050" indent="-273050">
              <a:lnSpc>
                <a:spcPct val="80000"/>
              </a:lnSpc>
              <a:buFont typeface="Wingdings" pitchFamily="2" charset="2"/>
              <a:buNone/>
            </a:pPr>
            <a:r>
              <a:rPr lang="pt-BR" sz="1600"/>
              <a:t>o dos slogans, opiniões coletivas, tendências de pensamento ready made.</a:t>
            </a:r>
          </a:p>
          <a:p>
            <a:pPr marL="273050" indent="-273050">
              <a:lnSpc>
                <a:spcPct val="80000"/>
              </a:lnSpc>
              <a:buFont typeface="Wingdings" pitchFamily="2" charset="2"/>
              <a:buNone/>
            </a:pPr>
            <a:r>
              <a:rPr lang="pt-BR" sz="1600"/>
              <a:t>Temos que estar aptos a resistir individualmente, a criticar, a distinguir entre</a:t>
            </a:r>
          </a:p>
          <a:p>
            <a:pPr marL="273050" indent="-273050">
              <a:lnSpc>
                <a:spcPct val="80000"/>
              </a:lnSpc>
              <a:buFont typeface="Wingdings" pitchFamily="2" charset="2"/>
              <a:buNone/>
            </a:pPr>
            <a:r>
              <a:rPr lang="pt-BR" sz="1600"/>
              <a:t>o que está provado e o que ainda não está. </a:t>
            </a:r>
          </a:p>
          <a:p>
            <a:pPr marL="273050" indent="-273050">
              <a:lnSpc>
                <a:spcPct val="80000"/>
              </a:lnSpc>
              <a:buFont typeface="Wingdings" pitchFamily="2" charset="2"/>
              <a:buNone/>
            </a:pPr>
            <a:endParaRPr lang="pt-BR" sz="1600"/>
          </a:p>
          <a:p>
            <a:pPr marL="273050" indent="-273050">
              <a:lnSpc>
                <a:spcPct val="80000"/>
              </a:lnSpc>
              <a:buFont typeface="Wingdings" pitchFamily="2" charset="2"/>
              <a:buNone/>
            </a:pPr>
            <a:endParaRPr lang="pt-BR" sz="1600"/>
          </a:p>
          <a:p>
            <a:pPr marL="273050" indent="-273050">
              <a:lnSpc>
                <a:spcPct val="80000"/>
              </a:lnSpc>
              <a:buFont typeface="Wingdings" pitchFamily="2" charset="2"/>
              <a:buNone/>
            </a:pPr>
            <a:r>
              <a:rPr lang="pt-BR" sz="1600"/>
              <a:t>Portanto, precisamos de discípulos ativos, que aprendam cedo a encontrar</a:t>
            </a:r>
          </a:p>
          <a:p>
            <a:pPr marL="273050" indent="-273050">
              <a:lnSpc>
                <a:spcPct val="80000"/>
              </a:lnSpc>
              <a:buFont typeface="Wingdings" pitchFamily="2" charset="2"/>
              <a:buNone/>
            </a:pPr>
            <a:r>
              <a:rPr lang="pt-BR" sz="1600"/>
              <a:t>as coisas por si mesmos, em parte por sua atividade espontânea e, em parte,</a:t>
            </a:r>
          </a:p>
          <a:p>
            <a:pPr marL="273050" indent="-273050">
              <a:lnSpc>
                <a:spcPct val="80000"/>
              </a:lnSpc>
              <a:buFont typeface="Wingdings" pitchFamily="2" charset="2"/>
              <a:buNone/>
            </a:pPr>
            <a:r>
              <a:rPr lang="pt-BR" sz="1600"/>
              <a:t>pelo material que preparamos para eles; que aprendam cedo a dizer o que é</a:t>
            </a:r>
          </a:p>
          <a:p>
            <a:pPr marL="273050" indent="-273050">
              <a:lnSpc>
                <a:spcPct val="80000"/>
              </a:lnSpc>
              <a:buFont typeface="Wingdings" pitchFamily="2" charset="2"/>
              <a:buNone/>
            </a:pPr>
            <a:r>
              <a:rPr lang="pt-BR" sz="1600"/>
              <a:t>verificável e o que é simplesmente a primeira idéia que lhes veio.”</a:t>
            </a:r>
          </a:p>
          <a:p>
            <a:pPr marL="273050" indent="-273050">
              <a:lnSpc>
                <a:spcPct val="80000"/>
              </a:lnSpc>
              <a:buFont typeface="Wingdings" pitchFamily="2" charset="2"/>
              <a:buNone/>
            </a:pPr>
            <a:endParaRPr lang="pt-BR" sz="1600"/>
          </a:p>
          <a:p>
            <a:pPr marL="273050" indent="-273050" algn="r">
              <a:lnSpc>
                <a:spcPct val="80000"/>
              </a:lnSpc>
              <a:buFont typeface="Wingdings" pitchFamily="2" charset="2"/>
              <a:buNone/>
            </a:pPr>
            <a:r>
              <a:rPr lang="pt-BR" sz="1600"/>
              <a:t>Piaget</a:t>
            </a:r>
            <a:endParaRPr lang="pt-BR" sz="1600">
              <a:solidFill>
                <a:srgbClr val="000000"/>
              </a:solidFill>
            </a:endParaRPr>
          </a:p>
        </p:txBody>
      </p:sp>
      <p:sp>
        <p:nvSpPr>
          <p:cNvPr id="361475" name="Text Box 3"/>
          <p:cNvSpPr txBox="1">
            <a:spLocks noChangeArrowheads="1"/>
          </p:cNvSpPr>
          <p:nvPr/>
        </p:nvSpPr>
        <p:spPr bwMode="auto">
          <a:xfrm>
            <a:off x="611188" y="476250"/>
            <a:ext cx="7705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pt-BR"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Concluindo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 anchor="b"/>
          <a:lstStyle/>
          <a:p>
            <a:pPr algn="ctr"/>
            <a:r>
              <a:rPr lang="pt-BR" sz="3800" b="1"/>
              <a:t>Desafio à organização curricular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268413"/>
            <a:ext cx="8280400" cy="49371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z="1900" dirty="0"/>
              <a:t>Dos currículos mínimos (legislação anterior) às Diretrizes Curriculares Nacionais (LDB – Lei nº. 9.394/1996)</a:t>
            </a:r>
          </a:p>
          <a:p>
            <a:pPr>
              <a:lnSpc>
                <a:spcPct val="90000"/>
              </a:lnSpc>
            </a:pPr>
            <a:r>
              <a:rPr lang="pt-BR" sz="1900" dirty="0"/>
              <a:t>Compromisso com resultados:</a:t>
            </a:r>
          </a:p>
          <a:p>
            <a:pPr lvl="1">
              <a:lnSpc>
                <a:spcPct val="90000"/>
              </a:lnSpc>
            </a:pPr>
            <a:r>
              <a:rPr lang="pt-BR" sz="2000" dirty="0"/>
              <a:t>Organização Curricular centrada no compromisso </a:t>
            </a:r>
            <a:r>
              <a:rPr lang="pt-BR" sz="2000" dirty="0" smtClean="0"/>
              <a:t>ético para com </a:t>
            </a:r>
            <a:r>
              <a:rPr lang="pt-BR" sz="2000" dirty="0"/>
              <a:t>o desenvolvimento de competências </a:t>
            </a:r>
            <a:r>
              <a:rPr lang="pt-BR" sz="2000" dirty="0" smtClean="0"/>
              <a:t>profissionais</a:t>
            </a:r>
            <a:r>
              <a:rPr lang="pt-BR" sz="2000" dirty="0"/>
              <a:t>.</a:t>
            </a:r>
          </a:p>
          <a:p>
            <a:pPr>
              <a:lnSpc>
                <a:spcPct val="90000"/>
              </a:lnSpc>
            </a:pPr>
            <a:r>
              <a:rPr lang="pt-BR" sz="1900" dirty="0"/>
              <a:t>Consistência na preparação de currículos interdisciplinares.</a:t>
            </a:r>
          </a:p>
          <a:p>
            <a:pPr>
              <a:lnSpc>
                <a:spcPct val="90000"/>
              </a:lnSpc>
            </a:pPr>
            <a:r>
              <a:rPr lang="pt-BR" sz="1900" dirty="0"/>
              <a:t>Adoção de metodologias de ensino diversificadas.</a:t>
            </a:r>
          </a:p>
          <a:p>
            <a:pPr>
              <a:lnSpc>
                <a:spcPct val="90000"/>
              </a:lnSpc>
            </a:pPr>
            <a:r>
              <a:rPr lang="pt-BR" sz="1900" dirty="0"/>
              <a:t>Educação permanente para docentes e alunos.</a:t>
            </a:r>
          </a:p>
          <a:p>
            <a:pPr>
              <a:lnSpc>
                <a:spcPct val="90000"/>
              </a:lnSpc>
            </a:pPr>
            <a:r>
              <a:rPr lang="pt-BR" sz="1900" dirty="0"/>
              <a:t>Conteúdos curriculares entendidos como meios básicos para:</a:t>
            </a:r>
          </a:p>
          <a:p>
            <a:pPr lvl="1">
              <a:lnSpc>
                <a:spcPct val="90000"/>
              </a:lnSpc>
            </a:pPr>
            <a:r>
              <a:rPr lang="pt-BR" sz="2000" dirty="0"/>
              <a:t>desenvolver competências cognitivas e profissionais</a:t>
            </a:r>
          </a:p>
          <a:p>
            <a:pPr lvl="1">
              <a:lnSpc>
                <a:spcPct val="90000"/>
              </a:lnSpc>
            </a:pPr>
            <a:r>
              <a:rPr lang="pt-BR" sz="2000" dirty="0"/>
              <a:t>desenvolver a capacidade de aprendizagem, para continuar aprendendo e se adaptar com flexibilidade a novas ocupações.</a:t>
            </a:r>
          </a:p>
          <a:p>
            <a:pPr>
              <a:lnSpc>
                <a:spcPct val="90000"/>
              </a:lnSpc>
            </a:pPr>
            <a:r>
              <a:rPr lang="pt-BR" sz="1900" dirty="0"/>
              <a:t>Aproveitamento de competências já desenvolvidas em outros cursos e no mundo do trabalho e prática social do cidadão </a:t>
            </a:r>
          </a:p>
          <a:p>
            <a:pPr>
              <a:lnSpc>
                <a:spcPct val="90000"/>
              </a:lnSpc>
            </a:pPr>
            <a:r>
              <a:rPr lang="pt-BR" sz="1900" dirty="0"/>
              <a:t>Promoção da avaliação das atividades de ensino pelos resultados de aprendizagem e constituição de competências profissionais.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7993063" cy="935038"/>
          </a:xfrm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pt-BR" sz="3200" b="1" smtClean="0">
                <a:latin typeface="Arial" charset="0"/>
              </a:rPr>
              <a:t>Conceito de Competência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24744"/>
            <a:ext cx="7993063" cy="489654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sz="2200" dirty="0" smtClean="0"/>
              <a:t>Desenvolvimento da capacidade </a:t>
            </a:r>
            <a:r>
              <a:rPr lang="pt-BR" sz="2200" dirty="0" smtClean="0"/>
              <a:t>permanente de mobilizar, articular e colocar em ação: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2200" b="1" dirty="0" smtClean="0"/>
              <a:t>C</a:t>
            </a:r>
            <a:r>
              <a:rPr lang="pt-BR" sz="2200" dirty="0" smtClean="0"/>
              <a:t>onhecimentos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2200" b="1" dirty="0" smtClean="0"/>
              <a:t>H</a:t>
            </a:r>
            <a:r>
              <a:rPr lang="pt-BR" sz="2200" dirty="0" smtClean="0"/>
              <a:t>abilidades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2200" b="1" dirty="0" smtClean="0"/>
              <a:t>A</a:t>
            </a:r>
            <a:r>
              <a:rPr lang="pt-BR" sz="2200" dirty="0" smtClean="0"/>
              <a:t>titudes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2200" b="1" dirty="0" smtClean="0"/>
              <a:t>V</a:t>
            </a:r>
            <a:r>
              <a:rPr lang="pt-BR" sz="2200" dirty="0" smtClean="0"/>
              <a:t>alores</a:t>
            </a:r>
          </a:p>
          <a:p>
            <a:pPr lvl="1" eaLnBrk="1" hangingPunct="1">
              <a:lnSpc>
                <a:spcPct val="80000"/>
              </a:lnSpc>
            </a:pPr>
            <a:r>
              <a:rPr lang="pt-BR" sz="2200" b="1" dirty="0" smtClean="0"/>
              <a:t>E</a:t>
            </a:r>
            <a:r>
              <a:rPr lang="pt-BR" sz="2200" dirty="0" smtClean="0"/>
              <a:t>moções</a:t>
            </a:r>
          </a:p>
          <a:p>
            <a:pPr eaLnBrk="1" hangingPunct="1">
              <a:lnSpc>
                <a:spcPct val="80000"/>
              </a:lnSpc>
            </a:pPr>
            <a:r>
              <a:rPr lang="pt-BR" sz="2200" dirty="0" smtClean="0"/>
              <a:t>Objetivo: Desenvolver condições para efetiva resposta aos novos desafios </a:t>
            </a:r>
            <a:r>
              <a:rPr lang="pt-BR" sz="2200" dirty="0" smtClean="0"/>
              <a:t>e requerimentos do </a:t>
            </a:r>
            <a:r>
              <a:rPr lang="pt-BR" sz="2200" dirty="0" smtClean="0"/>
              <a:t>dia a dia do </a:t>
            </a:r>
            <a:r>
              <a:rPr lang="pt-BR" sz="2200" dirty="0" smtClean="0"/>
              <a:t>cidadão trabalhador, </a:t>
            </a:r>
            <a:r>
              <a:rPr lang="pt-BR" sz="2200" dirty="0" smtClean="0"/>
              <a:t>de modo original e </a:t>
            </a:r>
            <a:r>
              <a:rPr lang="pt-BR" sz="2200" dirty="0" smtClean="0"/>
              <a:t>criativo.</a:t>
            </a:r>
          </a:p>
          <a:p>
            <a:pPr>
              <a:lnSpc>
                <a:spcPct val="80000"/>
              </a:lnSpc>
            </a:pPr>
            <a:r>
              <a:rPr lang="pt-BR" sz="2200" dirty="0" smtClean="0"/>
              <a:t>Competências Técnicas exigem </a:t>
            </a:r>
            <a:r>
              <a:rPr lang="pt-BR" sz="2200" dirty="0" smtClean="0"/>
              <a:t>Conhecimento Tecnológico </a:t>
            </a:r>
            <a:r>
              <a:rPr lang="pt-BR" sz="2200" dirty="0" smtClean="0"/>
              <a:t>e permanente cultivo dos valores da </a:t>
            </a:r>
            <a:r>
              <a:rPr lang="pt-BR" sz="2200" dirty="0" smtClean="0"/>
              <a:t>Cultura </a:t>
            </a:r>
            <a:r>
              <a:rPr lang="pt-BR" sz="2200" dirty="0" smtClean="0"/>
              <a:t>do </a:t>
            </a:r>
            <a:r>
              <a:rPr lang="pt-BR" sz="2200" dirty="0" smtClean="0"/>
              <a:t>Trabalho.</a:t>
            </a:r>
            <a:endParaRPr lang="pt-BR" sz="2200" dirty="0" smtClean="0"/>
          </a:p>
          <a:p>
            <a:pPr eaLnBrk="1" hangingPunct="1">
              <a:lnSpc>
                <a:spcPct val="80000"/>
              </a:lnSpc>
            </a:pPr>
            <a:r>
              <a:rPr lang="pt-BR" sz="2200" dirty="0" smtClean="0"/>
              <a:t>Competência implica poder decidir, sabendo julgar</a:t>
            </a:r>
            <a:r>
              <a:rPr lang="pt-BR" sz="2200" dirty="0" smtClean="0"/>
              <a:t>, sentir,  </a:t>
            </a:r>
            <a:r>
              <a:rPr lang="pt-BR" sz="2200" dirty="0" smtClean="0"/>
              <a:t>analisar, avaliar, observar, interpretar, correr riscos, corrigir fazeres, antecipar soluções, escolher, resolver e responder </a:t>
            </a:r>
            <a:r>
              <a:rPr lang="pt-BR" sz="2200" dirty="0" smtClean="0"/>
              <a:t>a desafios</a:t>
            </a:r>
            <a:r>
              <a:rPr lang="pt-BR" sz="2200" dirty="0" smtClean="0"/>
              <a:t>, conviver com o incerto e o inusitado</a:t>
            </a:r>
            <a:r>
              <a:rPr lang="pt-BR" sz="2200" dirty="0" smtClean="0"/>
              <a:t>.</a:t>
            </a:r>
            <a:endParaRPr lang="pt-BR" sz="2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4525" y="593725"/>
            <a:ext cx="7832725" cy="823913"/>
          </a:xfrm>
        </p:spPr>
        <p:txBody>
          <a:bodyPr anchor="b"/>
          <a:lstStyle/>
          <a:p>
            <a:pPr algn="ctr"/>
            <a:r>
              <a:rPr lang="pt-BR" sz="3400" b="1"/>
              <a:t>Atividades de ensino comprometidas com o zelo pela aprendizagem </a:t>
            </a:r>
            <a:endParaRPr lang="pt-BR" sz="340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412875"/>
            <a:ext cx="8621713" cy="46116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z="2100" dirty="0"/>
              <a:t>Atividades de ensino devem ser avaliadas pelos resultados de </a:t>
            </a:r>
            <a:r>
              <a:rPr lang="pt-BR" sz="2100" dirty="0" smtClean="0"/>
              <a:t>aprendizagem e constituiç</a:t>
            </a:r>
            <a:r>
              <a:rPr lang="pt-BR" sz="2100" dirty="0" smtClean="0"/>
              <a:t>ão de competências profissionais</a:t>
            </a:r>
            <a:r>
              <a:rPr lang="pt-BR" sz="2100" dirty="0" smtClean="0"/>
              <a:t>.</a:t>
            </a:r>
            <a:endParaRPr lang="pt-BR" sz="2100" dirty="0"/>
          </a:p>
          <a:p>
            <a:pPr>
              <a:lnSpc>
                <a:spcPct val="90000"/>
              </a:lnSpc>
            </a:pPr>
            <a:r>
              <a:rPr lang="pt-BR" sz="2100" dirty="0"/>
              <a:t>Currículo e Ensino concebidos não como fins em si mesmos e sim como meios para desenvolver aprendizagens e competências.</a:t>
            </a:r>
          </a:p>
          <a:p>
            <a:pPr>
              <a:lnSpc>
                <a:spcPct val="90000"/>
              </a:lnSpc>
            </a:pPr>
            <a:r>
              <a:rPr lang="pt-BR" sz="2100" dirty="0"/>
              <a:t>Zelo pela aprendizagem dos alunos:</a:t>
            </a:r>
          </a:p>
          <a:p>
            <a:pPr lvl="1">
              <a:lnSpc>
                <a:spcPct val="90000"/>
              </a:lnSpc>
            </a:pPr>
            <a:r>
              <a:rPr lang="pt-BR" sz="2000" b="1" dirty="0"/>
              <a:t>Desenvolvimento da capacidade de aprendizagem.</a:t>
            </a:r>
          </a:p>
          <a:p>
            <a:pPr lvl="1">
              <a:lnSpc>
                <a:spcPct val="90000"/>
              </a:lnSpc>
            </a:pPr>
            <a:r>
              <a:rPr lang="pt-BR" sz="2000" b="1" dirty="0"/>
              <a:t>Condições para o prosseguimento de Estudos.</a:t>
            </a:r>
          </a:p>
          <a:p>
            <a:pPr lvl="1">
              <a:lnSpc>
                <a:spcPct val="90000"/>
              </a:lnSpc>
            </a:pPr>
            <a:r>
              <a:rPr lang="pt-BR" sz="2000" b="1" dirty="0" smtClean="0"/>
              <a:t>Aprendizagem Permanente</a:t>
            </a:r>
            <a:r>
              <a:rPr lang="pt-BR" sz="2000" b="1" dirty="0"/>
              <a:t>: continuar aprendendo.</a:t>
            </a:r>
          </a:p>
          <a:p>
            <a:pPr lvl="1">
              <a:lnSpc>
                <a:spcPct val="90000"/>
              </a:lnSpc>
            </a:pPr>
            <a:r>
              <a:rPr lang="pt-BR" sz="2000" b="1" dirty="0"/>
              <a:t>Capacidade de adaptar-se criticamente e com flexibilidade às novas condições  da ocupação ou às exigências de aperfeiçoamento posteriores.</a:t>
            </a:r>
          </a:p>
          <a:p>
            <a:pPr lvl="1">
              <a:lnSpc>
                <a:spcPct val="90000"/>
              </a:lnSpc>
            </a:pPr>
            <a:r>
              <a:rPr lang="pt-BR" sz="2000" b="1" dirty="0"/>
              <a:t>Desenvolvimento de crescentes graus de  autonomia intelectual,  pensamento crítico e consciência civil.</a:t>
            </a:r>
          </a:p>
          <a:p>
            <a:pPr lvl="1">
              <a:lnSpc>
                <a:spcPct val="90000"/>
              </a:lnSpc>
            </a:pPr>
            <a:r>
              <a:rPr lang="pt-BR" sz="2000" b="1" dirty="0"/>
              <a:t>Compreensão dos fundamentos científicos e tecnológicos do Processo Produtivo e da organização do trabalho.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973137"/>
          </a:xfrm>
        </p:spPr>
        <p:txBody>
          <a:bodyPr anchor="b"/>
          <a:lstStyle/>
          <a:p>
            <a:pPr algn="ctr"/>
            <a:r>
              <a:rPr lang="pt-BR" sz="3400" b="1" dirty="0"/>
              <a:t>A Educação Profissional e Tecnológica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1484784"/>
            <a:ext cx="8075612" cy="460804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z="2100" dirty="0"/>
              <a:t>Educação Profissional </a:t>
            </a:r>
            <a:r>
              <a:rPr lang="pt-BR" sz="2100" dirty="0" smtClean="0"/>
              <a:t> e Tecnológica integrada aos diferentes níveis e modalidades de Educação</a:t>
            </a:r>
            <a:r>
              <a:rPr lang="pt-BR" sz="2100" dirty="0" smtClean="0"/>
              <a:t> </a:t>
            </a:r>
            <a:r>
              <a:rPr lang="pt-BR" sz="2100" dirty="0" smtClean="0"/>
              <a:t>e às dimensões d</a:t>
            </a:r>
            <a:r>
              <a:rPr lang="pt-BR" sz="2100" dirty="0" smtClean="0"/>
              <a:t>o </a:t>
            </a:r>
            <a:r>
              <a:rPr lang="pt-BR" sz="2100" dirty="0"/>
              <a:t>Trabalho, </a:t>
            </a:r>
            <a:r>
              <a:rPr lang="pt-BR" sz="2100" dirty="0" smtClean="0"/>
              <a:t>da </a:t>
            </a:r>
            <a:r>
              <a:rPr lang="pt-BR" sz="2100" dirty="0"/>
              <a:t>Ciência </a:t>
            </a:r>
            <a:r>
              <a:rPr lang="pt-BR" sz="2100" dirty="0" smtClean="0"/>
              <a:t>e da Tecnologia</a:t>
            </a:r>
            <a:r>
              <a:rPr lang="pt-BR" sz="2100" dirty="0"/>
              <a:t>.</a:t>
            </a:r>
          </a:p>
          <a:p>
            <a:pPr>
              <a:lnSpc>
                <a:spcPct val="90000"/>
              </a:lnSpc>
            </a:pPr>
            <a:r>
              <a:rPr lang="pt-BR" sz="2100" dirty="0" smtClean="0"/>
              <a:t>Os cursos de EPT poderão ser organizados por eixos tecnológicos, possibilitando a construção de diferentes itinerários formativos. </a:t>
            </a:r>
          </a:p>
          <a:p>
            <a:pPr>
              <a:lnSpc>
                <a:spcPct val="90000"/>
              </a:lnSpc>
            </a:pPr>
            <a:r>
              <a:rPr lang="pt-BR" sz="2100" dirty="0" smtClean="0"/>
              <a:t>EPT desenvolvida em articulação com o ensino regular ou por diferentes estratégias de Educação Continuada, em instituições especializadas ou no ambiente de trabalho.</a:t>
            </a:r>
            <a:endParaRPr lang="pt-BR" sz="2100" dirty="0"/>
          </a:p>
          <a:p>
            <a:pPr>
              <a:lnSpc>
                <a:spcPct val="90000"/>
              </a:lnSpc>
            </a:pPr>
            <a:r>
              <a:rPr lang="pt-BR" sz="2100" dirty="0"/>
              <a:t>Toda competência desenvolvida </a:t>
            </a:r>
            <a:r>
              <a:rPr lang="pt-BR" sz="2100" dirty="0" smtClean="0"/>
              <a:t>e conhecimento adquiridos em </a:t>
            </a:r>
            <a:r>
              <a:rPr lang="pt-BR" sz="2100" dirty="0"/>
              <a:t>cursos e, </a:t>
            </a:r>
            <a:r>
              <a:rPr lang="pt-BR" sz="2100" dirty="0" smtClean="0"/>
              <a:t>inclusive, </a:t>
            </a:r>
            <a:r>
              <a:rPr lang="pt-BR" sz="2100" dirty="0"/>
              <a:t>no </a:t>
            </a:r>
            <a:r>
              <a:rPr lang="pt-BR" sz="2100" dirty="0" smtClean="0"/>
              <a:t>trabalho </a:t>
            </a:r>
            <a:r>
              <a:rPr lang="pt-BR" sz="2100" dirty="0"/>
              <a:t>poderá ser objeto de avaliação, reconhecimento e certificação, para fins de continuidade ou </a:t>
            </a:r>
            <a:r>
              <a:rPr lang="pt-BR" sz="2100" dirty="0" smtClean="0"/>
              <a:t>conclusão de estudos.</a:t>
            </a:r>
            <a:endParaRPr lang="pt-BR" sz="2100" dirty="0"/>
          </a:p>
          <a:p>
            <a:pPr>
              <a:lnSpc>
                <a:spcPct val="90000"/>
              </a:lnSpc>
            </a:pPr>
            <a:r>
              <a:rPr lang="pt-BR" sz="2100" dirty="0"/>
              <a:t>As instituições de </a:t>
            </a:r>
            <a:r>
              <a:rPr lang="pt-BR" sz="2100" dirty="0" smtClean="0"/>
              <a:t>EPT, </a:t>
            </a:r>
            <a:r>
              <a:rPr lang="pt-BR" sz="2100" dirty="0"/>
              <a:t>além dos seus cursos regulares, oferecerão cursos especiais, abertos à </a:t>
            </a:r>
            <a:r>
              <a:rPr lang="pt-BR" sz="2100" dirty="0" smtClean="0"/>
              <a:t>comunidade</a:t>
            </a:r>
            <a:r>
              <a:rPr lang="pt-BR" sz="2100" dirty="0" smtClean="0"/>
              <a:t>. </a:t>
            </a:r>
            <a:endParaRPr lang="pt-BR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4525" y="493713"/>
            <a:ext cx="7777163" cy="658812"/>
          </a:xfrm>
        </p:spPr>
        <p:txBody>
          <a:bodyPr anchor="b"/>
          <a:lstStyle/>
          <a:p>
            <a:pPr algn="ctr"/>
            <a:r>
              <a:rPr lang="pt-BR" sz="3200" b="1"/>
              <a:t>A Educação Profissional na atual LDB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700213"/>
            <a:ext cx="8353425" cy="446509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sz="2100" dirty="0"/>
              <a:t>Educação Profissional colocada na confluência de dois direitos fundamentais do cidadão: o Direito à Educação e o Direito ao Trabalho (direito à profissionalização – Artigo 227 da CF).</a:t>
            </a:r>
          </a:p>
          <a:p>
            <a:pPr>
              <a:lnSpc>
                <a:spcPct val="80000"/>
              </a:lnSpc>
            </a:pPr>
            <a:r>
              <a:rPr lang="pt-BR" sz="2100" dirty="0"/>
              <a:t>Compromisso com a capacidade de aprender e, ao aprender, aprender a aprender, para continuar aprendendo, com crescentes graus de autonomia intelectual em relação aos objetos do saber.</a:t>
            </a:r>
          </a:p>
          <a:p>
            <a:pPr>
              <a:lnSpc>
                <a:spcPct val="80000"/>
              </a:lnSpc>
            </a:pPr>
            <a:r>
              <a:rPr lang="pt-BR" sz="2100" dirty="0"/>
              <a:t>Permanente desenvolvimento do pensamento critico e da capacidade de adaptar-se com flexibilidade às novas condições das ocupações e às exigências posteriores de aperfeiçoamento e de especialização (aprendizagem permanente).</a:t>
            </a:r>
          </a:p>
          <a:p>
            <a:pPr>
              <a:lnSpc>
                <a:spcPct val="80000"/>
              </a:lnSpc>
            </a:pPr>
            <a:r>
              <a:rPr lang="pt-BR" sz="2100" dirty="0"/>
              <a:t>Atividades de ensino avaliadas pelos resultados, em termos de desenvolvimento da capacidade de aprendizagem e de constituição de competências profissionais (o perfil profissional de conclusão é o compromisso ético da </a:t>
            </a:r>
            <a:r>
              <a:rPr lang="pt-BR" sz="2100" dirty="0" smtClean="0"/>
              <a:t>escola </a:t>
            </a:r>
            <a:r>
              <a:rPr lang="pt-BR" sz="2100" dirty="0"/>
              <a:t>para com seus </a:t>
            </a:r>
            <a:r>
              <a:rPr lang="pt-BR" sz="2100" dirty="0" smtClean="0"/>
              <a:t>alunos e, de modo geral: trabalhadores</a:t>
            </a:r>
            <a:r>
              <a:rPr lang="pt-BR" sz="2100" dirty="0"/>
              <a:t>, empregadores e sociedade</a:t>
            </a:r>
            <a:r>
              <a:rPr lang="pt-BR" sz="2100" dirty="0" smtClean="0"/>
              <a:t>).</a:t>
            </a:r>
          </a:p>
          <a:p>
            <a:pPr>
              <a:lnSpc>
                <a:spcPct val="80000"/>
              </a:lnSpc>
            </a:pPr>
            <a:r>
              <a:rPr lang="pt-BR" sz="2100" dirty="0" smtClean="0"/>
              <a:t>A EPT exige como pré-requisito básico, sólida Educação Básica. </a:t>
            </a:r>
            <a:endParaRPr lang="pt-BR" sz="2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7916863" cy="1081088"/>
          </a:xfrm>
        </p:spPr>
        <p:txBody>
          <a:bodyPr/>
          <a:lstStyle/>
          <a:p>
            <a:pPr algn="ctr" eaLnBrk="1" hangingPunct="1"/>
            <a:r>
              <a:rPr lang="pt-BR" sz="3000" b="1" smtClean="0"/>
              <a:t>A Educação Profissional e Tecnológica na LDB, com a redação da Lei nº. 11.741/2008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7991475" cy="5084762"/>
          </a:xfrm>
        </p:spPr>
        <p:txBody>
          <a:bodyPr/>
          <a:lstStyle/>
          <a:p>
            <a:pPr eaLnBrk="1" hangingPunct="1"/>
            <a:r>
              <a:rPr lang="pt-BR" smtClean="0"/>
              <a:t>Formação inicial e continuada ou qualificação profissional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r>
              <a:rPr lang="pt-BR" smtClean="0"/>
              <a:t>Educação Profissional Técnica de Nível Médio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/>
            <a:r>
              <a:rPr lang="pt-BR" smtClean="0"/>
              <a:t>Educação Profissional Tecnológica, de graduação e de pós-graduação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/>
          <a:lstStyle/>
          <a:p>
            <a:pPr algn="ctr"/>
            <a:r>
              <a:rPr lang="pt-BR" sz="3800"/>
              <a:t>Formação Inicial e Continuada ou Qualificação Profissional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700213"/>
            <a:ext cx="8497888" cy="45037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sz="2600" dirty="0"/>
              <a:t>Preferencialmente organizada de forma integrada com a EJA – Educação de Jovens e Adultos (</a:t>
            </a:r>
            <a:r>
              <a:rPr lang="en-US" sz="2600" dirty="0">
                <a:cs typeface="Times New Roman" pitchFamily="18" charset="0"/>
              </a:rPr>
              <a:t>§ 3º do Art. 37 da LDB – </a:t>
            </a:r>
            <a:r>
              <a:rPr lang="en-US" sz="2600" dirty="0" smtClean="0">
                <a:cs typeface="Times New Roman" pitchFamily="18" charset="0"/>
              </a:rPr>
              <a:t>novo – Lei nº 11.741/2008)</a:t>
            </a:r>
            <a:endParaRPr lang="en-US" sz="2600" dirty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pt-BR" sz="2600" dirty="0">
                <a:cs typeface="Times New Roman" pitchFamily="18" charset="0"/>
              </a:rPr>
              <a:t>Organização segundo Itinerários Formativos, possibilitando contínuo e articulado aproveitamento de </a:t>
            </a:r>
            <a:r>
              <a:rPr lang="pt-BR" sz="2600" dirty="0" smtClean="0">
                <a:cs typeface="Times New Roman" pitchFamily="18" charset="0"/>
              </a:rPr>
              <a:t>estudos e elevação do nível de profissionalização</a:t>
            </a:r>
            <a:endParaRPr lang="pt-BR" sz="2600" dirty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pt-BR" sz="2600" dirty="0">
                <a:cs typeface="Times New Roman" pitchFamily="18" charset="0"/>
              </a:rPr>
              <a:t>Programa Nacional de Integração da Educação Profissional com a Educação Básica na modalidade de Educação de Jovens e Adultos – PROEJA</a:t>
            </a:r>
          </a:p>
          <a:p>
            <a:pPr>
              <a:lnSpc>
                <a:spcPct val="80000"/>
              </a:lnSpc>
            </a:pPr>
            <a:r>
              <a:rPr lang="pt-BR" sz="2600" dirty="0" smtClean="0">
                <a:cs typeface="Times New Roman" pitchFamily="18" charset="0"/>
              </a:rPr>
              <a:t>O </a:t>
            </a:r>
            <a:r>
              <a:rPr lang="pt-BR" sz="2600" dirty="0">
                <a:cs typeface="Times New Roman" pitchFamily="18" charset="0"/>
              </a:rPr>
              <a:t>conhecimento adquirido na Educação Profissional e Tecnológica, inclusive no trabalho, poderá ser objeto de </a:t>
            </a:r>
            <a:r>
              <a:rPr lang="pt-BR" sz="2600" dirty="0" smtClean="0">
                <a:cs typeface="Times New Roman" pitchFamily="18" charset="0"/>
              </a:rPr>
              <a:t>contínua avaliação</a:t>
            </a:r>
            <a:r>
              <a:rPr lang="pt-BR" sz="2600" dirty="0">
                <a:cs typeface="Times New Roman" pitchFamily="18" charset="0"/>
              </a:rPr>
              <a:t>, reconhecimento e certificação, para </a:t>
            </a:r>
            <a:r>
              <a:rPr lang="pt-BR" sz="2600" dirty="0" smtClean="0">
                <a:cs typeface="Times New Roman" pitchFamily="18" charset="0"/>
              </a:rPr>
              <a:t>prosseguimento </a:t>
            </a:r>
            <a:r>
              <a:rPr lang="pt-BR" sz="2600" dirty="0">
                <a:cs typeface="Times New Roman" pitchFamily="18" charset="0"/>
              </a:rPr>
              <a:t>ou conclusão de estudos.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orda">
  <a:themeElements>
    <a:clrScheme name="Borda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Borda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rda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a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a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285</TotalTime>
  <Words>2290</Words>
  <Application>Microsoft Office PowerPoint</Application>
  <PresentationFormat>Apresentação na tela (4:3)</PresentationFormat>
  <Paragraphs>185</Paragraphs>
  <Slides>20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2" baseType="lpstr">
      <vt:lpstr>Borda</vt:lpstr>
      <vt:lpstr>Worksheet</vt:lpstr>
      <vt:lpstr>Educação Profissional Técnica de Nível Médio para a Saúde </vt:lpstr>
      <vt:lpstr>Slide 2</vt:lpstr>
      <vt:lpstr>Desafio à organização curricular</vt:lpstr>
      <vt:lpstr>Conceito de Competência </vt:lpstr>
      <vt:lpstr>Atividades de ensino comprometidas com o zelo pela aprendizagem </vt:lpstr>
      <vt:lpstr>A Educação Profissional e Tecnológica</vt:lpstr>
      <vt:lpstr>A Educação Profissional na atual LDB</vt:lpstr>
      <vt:lpstr>A Educação Profissional e Tecnológica na LDB, com a redação da Lei nº. 11.741/2008</vt:lpstr>
      <vt:lpstr>Formação Inicial e Continuada ou Qualificação Profissional</vt:lpstr>
      <vt:lpstr>Alternativas para a articulação da Educação Profissional Técnica com o Ensino Médio</vt:lpstr>
      <vt:lpstr>Educação Profissional Tecnológica, de graduação e de pós-graduação</vt:lpstr>
      <vt:lpstr>Critérios para planejamento, estruturação e  organização de cursos e currículos</vt:lpstr>
      <vt:lpstr>Organização curricular</vt:lpstr>
      <vt:lpstr>Organização Curricular comprometida com o desenvolvimento de Competências</vt:lpstr>
      <vt:lpstr>Construção de Planos de Curso compatíveis com o desenvolvimento de competências profissionais</vt:lpstr>
      <vt:lpstr>Eixo Tecnológico</vt:lpstr>
      <vt:lpstr>Catálogos Nacionais de  Cursos Técnicos e de Cursos Tecnológicos</vt:lpstr>
      <vt:lpstr>Resumindo ... </vt:lpstr>
      <vt:lpstr>UNESCO e OIT: Os pilares da educação na sociedade do conhecimento</vt:lpstr>
      <vt:lpstr>Slide 20</vt:lpstr>
    </vt:vector>
  </TitlesOfParts>
  <Company>Brasil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Estruturas e procedimentos de elaboração dos referenciais de formações profissional na França e o Brasil</dc:title>
  <dc:creator>Francisco Aparecido Cordão</dc:creator>
  <cp:lastModifiedBy>Francisco Cordão</cp:lastModifiedBy>
  <cp:revision>138</cp:revision>
  <dcterms:created xsi:type="dcterms:W3CDTF">2009-10-29T13:25:00Z</dcterms:created>
  <dcterms:modified xsi:type="dcterms:W3CDTF">2011-08-26T15:13:11Z</dcterms:modified>
</cp:coreProperties>
</file>