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2" r:id="rId7"/>
    <p:sldId id="263" r:id="rId8"/>
    <p:sldId id="261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42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430C-D519-490B-A640-04670B895484}" type="datetimeFigureOut">
              <a:rPr lang="pt-BR" smtClean="0"/>
              <a:t>30/8/2011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2B2FA-218E-47D4-AC2C-4117BD4F23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0898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430C-D519-490B-A640-04670B895484}" type="datetimeFigureOut">
              <a:rPr lang="pt-BR" smtClean="0"/>
              <a:t>30/8/2011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2B2FA-218E-47D4-AC2C-4117BD4F23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5973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430C-D519-490B-A640-04670B895484}" type="datetimeFigureOut">
              <a:rPr lang="pt-BR" smtClean="0"/>
              <a:t>30/8/2011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2B2FA-218E-47D4-AC2C-4117BD4F23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61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430C-D519-490B-A640-04670B895484}" type="datetimeFigureOut">
              <a:rPr lang="pt-BR" smtClean="0"/>
              <a:t>30/8/2011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2B2FA-218E-47D4-AC2C-4117BD4F23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8159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430C-D519-490B-A640-04670B895484}" type="datetimeFigureOut">
              <a:rPr lang="pt-BR" smtClean="0"/>
              <a:t>30/8/2011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2B2FA-218E-47D4-AC2C-4117BD4F23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6214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430C-D519-490B-A640-04670B895484}" type="datetimeFigureOut">
              <a:rPr lang="pt-BR" smtClean="0"/>
              <a:t>30/8/2011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2B2FA-218E-47D4-AC2C-4117BD4F23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2270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430C-D519-490B-A640-04670B895484}" type="datetimeFigureOut">
              <a:rPr lang="pt-BR" smtClean="0"/>
              <a:t>30/8/2011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2B2FA-218E-47D4-AC2C-4117BD4F23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7885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430C-D519-490B-A640-04670B895484}" type="datetimeFigureOut">
              <a:rPr lang="pt-BR" smtClean="0"/>
              <a:t>30/8/2011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2B2FA-218E-47D4-AC2C-4117BD4F23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1953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430C-D519-490B-A640-04670B895484}" type="datetimeFigureOut">
              <a:rPr lang="pt-BR" smtClean="0"/>
              <a:t>30/8/2011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2B2FA-218E-47D4-AC2C-4117BD4F23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8872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430C-D519-490B-A640-04670B895484}" type="datetimeFigureOut">
              <a:rPr lang="pt-BR" smtClean="0"/>
              <a:t>30/8/2011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2B2FA-218E-47D4-AC2C-4117BD4F23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2737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430C-D519-490B-A640-04670B895484}" type="datetimeFigureOut">
              <a:rPr lang="pt-BR" smtClean="0"/>
              <a:t>30/8/2011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2B2FA-218E-47D4-AC2C-4117BD4F23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9908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D430C-D519-490B-A640-04670B895484}" type="datetimeFigureOut">
              <a:rPr lang="pt-BR" smtClean="0"/>
              <a:t>30/8/2011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2B2FA-218E-47D4-AC2C-4117BD4F23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5329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 formação profissional técnica de nível médio no âmbito da política nacional de Educação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Diretora de Políticas de EPT / SETEC/MEC</a:t>
            </a:r>
          </a:p>
          <a:p>
            <a:r>
              <a:rPr lang="pt-BR" dirty="0" smtClean="0">
                <a:solidFill>
                  <a:schemeClr val="tx1"/>
                </a:solidFill>
              </a:rPr>
              <a:t>Simone Valdete dos Santos</a:t>
            </a:r>
          </a:p>
          <a:p>
            <a:r>
              <a:rPr lang="pt-BR" dirty="0" smtClean="0">
                <a:solidFill>
                  <a:schemeClr val="tx1"/>
                </a:solidFill>
              </a:rPr>
              <a:t>E mail – simone.valdete@mec.gov.br</a:t>
            </a:r>
            <a:endParaRPr lang="pt-BR" dirty="0">
              <a:solidFill>
                <a:schemeClr val="tx1"/>
              </a:solidFill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620688"/>
            <a:ext cx="3810000" cy="136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446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Números de Matrículas nos Cursos Técnicos no Brasil Total: </a:t>
            </a:r>
            <a:r>
              <a:rPr lang="pt-BR" dirty="0" smtClean="0"/>
              <a:t>1.514.794</a:t>
            </a:r>
            <a:endParaRPr lang="pt-BR" dirty="0"/>
          </a:p>
          <a:p>
            <a:r>
              <a:rPr lang="pt-BR" dirty="0"/>
              <a:t>Números de Matrículas nos Cursos Técnicos – Tipo de Oferta: Concomitante – 240.242</a:t>
            </a:r>
          </a:p>
          <a:p>
            <a:r>
              <a:rPr lang="pt-BR" dirty="0"/>
              <a:t>Números de Matrículas nos Cursos Técnicos – Tipo de Oferta: Integrado – 194.727</a:t>
            </a:r>
          </a:p>
          <a:p>
            <a:r>
              <a:rPr lang="pt-BR" dirty="0"/>
              <a:t>Números de Matrículas nos Cursos Técnicos – Tipo de Oferta: Subsequente – 541.333</a:t>
            </a:r>
          </a:p>
          <a:p>
            <a:r>
              <a:rPr lang="pt-BR" dirty="0"/>
              <a:t>Números de Matrículas nos Cursos Técnicos – Tipo de Oferta: Sem Especificação – 538.492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5553" y="31642"/>
            <a:ext cx="4065240" cy="1453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114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Números de Cursos Técnicos no Brasil Total: 19.428</a:t>
            </a:r>
          </a:p>
          <a:p>
            <a:r>
              <a:rPr lang="pt-BR" dirty="0"/>
              <a:t>Números de Cursos Técnicos na Rede Federal: 2.302</a:t>
            </a:r>
          </a:p>
          <a:p>
            <a:r>
              <a:rPr lang="pt-BR" dirty="0"/>
              <a:t>Números de Cursos Técnicos na Rede Estadual: 17.068</a:t>
            </a:r>
          </a:p>
          <a:p>
            <a:r>
              <a:rPr lang="pt-BR" dirty="0"/>
              <a:t>Números de Cursos Técnicos na Rede Municipal: 58											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5553" y="31642"/>
            <a:ext cx="4065240" cy="1453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071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Números de Cursos Técnicos na Rede Privada: 8.077						</a:t>
            </a:r>
            <a:endParaRPr lang="pt-BR" dirty="0" smtClean="0"/>
          </a:p>
          <a:p>
            <a:r>
              <a:rPr lang="pt-BR" dirty="0" smtClean="0"/>
              <a:t>Números </a:t>
            </a:r>
            <a:r>
              <a:rPr lang="pt-BR" dirty="0"/>
              <a:t>de Cursos Técnicos na Rede Pública: 7.946						</a:t>
            </a:r>
            <a:endParaRPr lang="pt-BR" dirty="0" smtClean="0"/>
          </a:p>
          <a:p>
            <a:r>
              <a:rPr lang="pt-BR" dirty="0" smtClean="0"/>
              <a:t>Números </a:t>
            </a:r>
            <a:r>
              <a:rPr lang="pt-BR" dirty="0"/>
              <a:t>de Cursos Técnicos no Sistema S:	3.358					</a:t>
            </a:r>
            <a:endParaRPr lang="pt-BR" dirty="0" smtClean="0"/>
          </a:p>
          <a:p>
            <a:r>
              <a:rPr lang="pt-BR" dirty="0" smtClean="0"/>
              <a:t>Números </a:t>
            </a:r>
            <a:r>
              <a:rPr lang="pt-BR" dirty="0"/>
              <a:t>de Cursos Técnicos na Rede Militar: 47								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5553" y="31642"/>
            <a:ext cx="4065240" cy="1453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50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1838747"/>
            <a:ext cx="7774632" cy="1761703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Oferta de Cursos na área da saúde (conforme Catálogo Nacional de Cursos Técnicos):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59632" y="3645024"/>
            <a:ext cx="6512768" cy="1993776"/>
          </a:xfrm>
        </p:spPr>
        <p:txBody>
          <a:bodyPr>
            <a:normAutofit fontScale="92500" lnSpcReduction="20000"/>
          </a:bodyPr>
          <a:lstStyle/>
          <a:p>
            <a:pPr marL="457200" indent="-457200" algn="just">
              <a:buFont typeface="Arial" charset="0"/>
              <a:buChar char="•"/>
            </a:pPr>
            <a:r>
              <a:rPr lang="pt-BR" dirty="0" smtClean="0">
                <a:solidFill>
                  <a:schemeClr val="tx1"/>
                </a:solidFill>
              </a:rPr>
              <a:t>3.199 – privados</a:t>
            </a:r>
          </a:p>
          <a:p>
            <a:pPr marL="457200" indent="-457200" algn="just">
              <a:buFont typeface="Arial" charset="0"/>
              <a:buChar char="•"/>
            </a:pPr>
            <a:r>
              <a:rPr lang="pt-BR" dirty="0" smtClean="0">
                <a:solidFill>
                  <a:schemeClr val="tx1"/>
                </a:solidFill>
              </a:rPr>
              <a:t>980 – públicos</a:t>
            </a:r>
          </a:p>
          <a:p>
            <a:pPr marL="457200" indent="-457200" algn="just">
              <a:buFont typeface="Arial" charset="0"/>
              <a:buChar char="•"/>
            </a:pPr>
            <a:r>
              <a:rPr lang="pt-BR" dirty="0" smtClean="0">
                <a:solidFill>
                  <a:schemeClr val="tx1"/>
                </a:solidFill>
              </a:rPr>
              <a:t>593 – Sistema S</a:t>
            </a:r>
          </a:p>
          <a:p>
            <a:pPr marL="457200" indent="-457200" algn="just">
              <a:buFont typeface="Arial" charset="0"/>
              <a:buChar char="•"/>
            </a:pPr>
            <a:r>
              <a:rPr lang="pt-BR" dirty="0" smtClean="0">
                <a:solidFill>
                  <a:schemeClr val="tx1"/>
                </a:solidFill>
              </a:rPr>
              <a:t>1 Militar RJ – Técnico em Enfermagem</a:t>
            </a:r>
            <a:endParaRPr lang="pt-BR" dirty="0">
              <a:solidFill>
                <a:schemeClr val="tx1"/>
              </a:solidFill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76672"/>
            <a:ext cx="3810000" cy="136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290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Técnico em Radiologia – 43.370 matrículas</a:t>
            </a:r>
          </a:p>
          <a:p>
            <a:r>
              <a:rPr lang="pt-BR" dirty="0" smtClean="0"/>
              <a:t>1.788 gratuitas</a:t>
            </a:r>
          </a:p>
          <a:p>
            <a:r>
              <a:rPr lang="pt-BR" dirty="0" smtClean="0"/>
              <a:t>41.376 pagas</a:t>
            </a:r>
          </a:p>
          <a:p>
            <a:r>
              <a:rPr lang="pt-BR" dirty="0" smtClean="0"/>
              <a:t>206 conveniadas</a:t>
            </a:r>
          </a:p>
          <a:p>
            <a:r>
              <a:rPr lang="pt-BR" dirty="0" smtClean="0"/>
              <a:t>Técnico em Enfermagem – 250.576 matrículas</a:t>
            </a:r>
          </a:p>
          <a:p>
            <a:r>
              <a:rPr lang="pt-BR" dirty="0" smtClean="0"/>
              <a:t>35.982 gratuitas</a:t>
            </a:r>
          </a:p>
          <a:p>
            <a:r>
              <a:rPr lang="pt-BR" dirty="0" smtClean="0"/>
              <a:t>212.048 pagas</a:t>
            </a:r>
          </a:p>
          <a:p>
            <a:r>
              <a:rPr lang="pt-BR" dirty="0" smtClean="0"/>
              <a:t>2.546 conveniadas</a:t>
            </a:r>
            <a:endParaRPr lang="pt-BR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16632"/>
            <a:ext cx="3810000" cy="136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626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Técnico em Agente Comunitário de Saúde – total de matrículas – 14.126</a:t>
            </a:r>
          </a:p>
          <a:p>
            <a:r>
              <a:rPr lang="pt-BR" dirty="0" smtClean="0"/>
              <a:t>13.859 gratuitas</a:t>
            </a:r>
          </a:p>
          <a:p>
            <a:r>
              <a:rPr lang="pt-BR" dirty="0" smtClean="0"/>
              <a:t>233 pagas</a:t>
            </a:r>
          </a:p>
          <a:p>
            <a:r>
              <a:rPr lang="pt-BR" dirty="0" smtClean="0"/>
              <a:t>34 conveniadas</a:t>
            </a:r>
          </a:p>
          <a:p>
            <a:endParaRPr lang="pt-BR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16632"/>
            <a:ext cx="3810000" cy="136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552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340768"/>
            <a:ext cx="8219256" cy="4785395"/>
          </a:xfrm>
        </p:spPr>
        <p:txBody>
          <a:bodyPr>
            <a:normAutofit fontScale="70000" lnSpcReduction="20000"/>
          </a:bodyPr>
          <a:lstStyle/>
          <a:p>
            <a:pPr marL="3200400" lvl="7" indent="0">
              <a:buNone/>
            </a:pPr>
            <a:endParaRPr lang="pt-BR" sz="2800" dirty="0" smtClean="0"/>
          </a:p>
          <a:p>
            <a:pPr marL="3200400" lvl="7" indent="0">
              <a:buNone/>
            </a:pPr>
            <a:r>
              <a:rPr lang="pt-BR" sz="3300" dirty="0" smtClean="0"/>
              <a:t>DESAFIOS </a:t>
            </a:r>
          </a:p>
          <a:p>
            <a:r>
              <a:rPr lang="pt-BR" dirty="0" smtClean="0"/>
              <a:t>Ampliar </a:t>
            </a:r>
            <a:r>
              <a:rPr lang="pt-BR" dirty="0" smtClean="0"/>
              <a:t>as matrículas públicas na área da saúde – PRONATEC – acordo de gratuidade do sistema S, Brasil </a:t>
            </a:r>
            <a:r>
              <a:rPr lang="pt-BR" dirty="0" smtClean="0"/>
              <a:t>Profissionalizado – Escolas da rede SUS, rede federal</a:t>
            </a:r>
          </a:p>
          <a:p>
            <a:r>
              <a:rPr lang="pt-BR" dirty="0" smtClean="0"/>
              <a:t>Trabalho como princípio educativo – articular a discussão de competências</a:t>
            </a:r>
          </a:p>
          <a:p>
            <a:r>
              <a:rPr lang="pt-BR" dirty="0" smtClean="0"/>
              <a:t>Pesquisa como princípio pedagógico – diretrizes curriculares da EPT</a:t>
            </a:r>
          </a:p>
          <a:p>
            <a:r>
              <a:rPr lang="pt-BR" dirty="0" smtClean="0"/>
              <a:t>Formação de professores para EPT</a:t>
            </a:r>
          </a:p>
          <a:p>
            <a:r>
              <a:rPr lang="pt-BR" dirty="0" smtClean="0"/>
              <a:t>Envolvimento com Ensino Médio </a:t>
            </a:r>
          </a:p>
          <a:p>
            <a:r>
              <a:rPr lang="pt-BR" dirty="0" smtClean="0"/>
              <a:t>Reconhecimento dos saberes dos trabalhadores – ampliação da rede CERTIFIC – portaria interministerial 1.082/2009</a:t>
            </a:r>
          </a:p>
          <a:p>
            <a:r>
              <a:rPr lang="pt-BR" dirty="0" smtClean="0"/>
              <a:t>Ampliação em 25% das matrículas da oferta PROEJA – possível para área da saúde – 55.000 matr</a:t>
            </a:r>
            <a:r>
              <a:rPr lang="pt-BR" dirty="0" smtClean="0"/>
              <a:t>ículas em 2010 e </a:t>
            </a:r>
            <a:r>
              <a:rPr lang="pt-BR" smtClean="0"/>
              <a:t>950.00 matrículas em 2020</a:t>
            </a: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5553" y="31642"/>
            <a:ext cx="4065240" cy="1453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858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312</Words>
  <Application>Microsoft Office PowerPoint</Application>
  <PresentationFormat>Apresentação na tela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Tema do Office</vt:lpstr>
      <vt:lpstr>A formação profissional técnica de nível médio no âmbito da política nacional de Educação</vt:lpstr>
      <vt:lpstr>Apresentação do PowerPoint</vt:lpstr>
      <vt:lpstr>Apresentação do PowerPoint</vt:lpstr>
      <vt:lpstr>Apresentação do PowerPoint</vt:lpstr>
      <vt:lpstr>Oferta de Cursos na área da saúde (conforme Catálogo Nacional de Cursos Técnicos): 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formação profissional técnica de nível médio no âmbito da política nacional de Educação</dc:title>
  <dc:creator>Simone Valdete dos Santos</dc:creator>
  <cp:lastModifiedBy>Simone Valdete dos Santos</cp:lastModifiedBy>
  <cp:revision>25</cp:revision>
  <dcterms:created xsi:type="dcterms:W3CDTF">2011-08-26T20:47:35Z</dcterms:created>
  <dcterms:modified xsi:type="dcterms:W3CDTF">2011-08-30T12:04:27Z</dcterms:modified>
</cp:coreProperties>
</file>