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C03B37-F021-4B36-AC63-43A737B33F40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DCA1C-AEB4-48CF-8386-84E5D8B09B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088232"/>
          </a:xfrm>
        </p:spPr>
        <p:txBody>
          <a:bodyPr>
            <a:normAutofit/>
          </a:bodyPr>
          <a:lstStyle/>
          <a:p>
            <a:r>
              <a:rPr lang="en-US" dirty="0" smtClean="0"/>
              <a:t>III OFICINA REGIONAL/PROFAPS: </a:t>
            </a:r>
            <a:br>
              <a:rPr lang="en-US" dirty="0" smtClean="0"/>
            </a:br>
            <a:r>
              <a:rPr lang="en-US" dirty="0" err="1" smtClean="0"/>
              <a:t>Estratégias</a:t>
            </a:r>
            <a:r>
              <a:rPr lang="en-US" dirty="0" smtClean="0"/>
              <a:t> de </a:t>
            </a:r>
            <a:r>
              <a:rPr lang="en-US" dirty="0" err="1" smtClean="0"/>
              <a:t>Implementação</a:t>
            </a:r>
            <a:r>
              <a:rPr lang="en-US" dirty="0" smtClean="0"/>
              <a:t> do PROFAPS no Acre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Projetos</a:t>
            </a:r>
            <a:r>
              <a:rPr lang="en-US" dirty="0" smtClean="0"/>
              <a:t> 2009/2010 – 2010/2011</a:t>
            </a:r>
          </a:p>
          <a:p>
            <a:r>
              <a:rPr lang="en-US" dirty="0" smtClean="0"/>
              <a:t>GT: Anna </a:t>
            </a:r>
            <a:r>
              <a:rPr lang="en-US" dirty="0" err="1" smtClean="0"/>
              <a:t>Lúcia</a:t>
            </a:r>
            <a:r>
              <a:rPr lang="en-US" dirty="0" smtClean="0"/>
              <a:t> </a:t>
            </a:r>
            <a:r>
              <a:rPr lang="en-US" dirty="0" err="1" smtClean="0"/>
              <a:t>Abreu</a:t>
            </a:r>
            <a:endParaRPr lang="en-US" dirty="0" smtClean="0"/>
          </a:p>
          <a:p>
            <a:r>
              <a:rPr lang="en-US" dirty="0" smtClean="0"/>
              <a:t>Carlos  Rafael </a:t>
            </a:r>
            <a:r>
              <a:rPr lang="en-US" dirty="0" err="1" smtClean="0"/>
              <a:t>Garcez</a:t>
            </a:r>
            <a:endParaRPr lang="en-US" dirty="0" smtClean="0"/>
          </a:p>
          <a:p>
            <a:r>
              <a:rPr lang="en-US" dirty="0" err="1" smtClean="0"/>
              <a:t>Elizete</a:t>
            </a:r>
            <a:r>
              <a:rPr lang="en-US" dirty="0" smtClean="0"/>
              <a:t> Machado</a:t>
            </a:r>
          </a:p>
          <a:p>
            <a:r>
              <a:rPr lang="en-US" dirty="0" err="1" smtClean="0"/>
              <a:t>Gerlande</a:t>
            </a:r>
            <a:r>
              <a:rPr lang="en-US" dirty="0" smtClean="0"/>
              <a:t> </a:t>
            </a:r>
            <a:r>
              <a:rPr lang="en-US" dirty="0" err="1" smtClean="0"/>
              <a:t>Thadeu</a:t>
            </a:r>
            <a:r>
              <a:rPr lang="en-US" dirty="0" smtClean="0"/>
              <a:t>  Sales</a:t>
            </a:r>
          </a:p>
          <a:p>
            <a:r>
              <a:rPr lang="en-US" dirty="0" err="1" smtClean="0"/>
              <a:t>Nelci</a:t>
            </a:r>
            <a:r>
              <a:rPr lang="en-US" dirty="0" smtClean="0"/>
              <a:t> de </a:t>
            </a:r>
            <a:r>
              <a:rPr lang="en-US" dirty="0" err="1" smtClean="0"/>
              <a:t>Fátima</a:t>
            </a:r>
            <a:r>
              <a:rPr lang="en-US" dirty="0" smtClean="0"/>
              <a:t> Medeiros</a:t>
            </a:r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Projeto</a:t>
            </a:r>
            <a:r>
              <a:rPr lang="en-US" sz="3200" dirty="0" smtClean="0"/>
              <a:t> 2009/2010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01 </a:t>
            </a:r>
            <a:r>
              <a:rPr lang="en-US" sz="2800" dirty="0" err="1" smtClean="0"/>
              <a:t>turma</a:t>
            </a:r>
            <a:r>
              <a:rPr lang="en-US" sz="2800" dirty="0" smtClean="0"/>
              <a:t> de </a:t>
            </a:r>
            <a:r>
              <a:rPr lang="en-US" sz="2800" dirty="0" err="1" smtClean="0"/>
              <a:t>Técnico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Saúde</a:t>
            </a:r>
            <a:r>
              <a:rPr lang="en-US" sz="2800" dirty="0" smtClean="0"/>
              <a:t> </a:t>
            </a:r>
            <a:r>
              <a:rPr lang="en-US" sz="2800" dirty="0" err="1" smtClean="0"/>
              <a:t>Bucal</a:t>
            </a:r>
            <a:r>
              <a:rPr lang="en-US" sz="2800" dirty="0" smtClean="0"/>
              <a:t> – Rio </a:t>
            </a:r>
            <a:r>
              <a:rPr lang="en-US" sz="2800" dirty="0" err="1" smtClean="0"/>
              <a:t>Branco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04 </a:t>
            </a:r>
            <a:r>
              <a:rPr lang="en-US" sz="2800" dirty="0" err="1" smtClean="0"/>
              <a:t>Turmas</a:t>
            </a:r>
            <a:r>
              <a:rPr lang="en-US" sz="2800" dirty="0" smtClean="0"/>
              <a:t> de </a:t>
            </a:r>
            <a:r>
              <a:rPr lang="en-US" sz="2800" dirty="0" err="1" smtClean="0"/>
              <a:t>Aperfeiçoamento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Saúde</a:t>
            </a:r>
            <a:r>
              <a:rPr lang="en-US" sz="2800" dirty="0" smtClean="0"/>
              <a:t> do </a:t>
            </a:r>
            <a:r>
              <a:rPr lang="en-US" sz="2800" dirty="0" err="1" smtClean="0"/>
              <a:t>Idoso</a:t>
            </a:r>
            <a:r>
              <a:rPr lang="en-US" sz="2800" dirty="0" smtClean="0"/>
              <a:t> – 2 </a:t>
            </a:r>
            <a:r>
              <a:rPr lang="en-US" sz="2800" dirty="0" err="1" smtClean="0"/>
              <a:t>em</a:t>
            </a:r>
            <a:r>
              <a:rPr lang="en-US" sz="2800" dirty="0" smtClean="0"/>
              <a:t> Rio </a:t>
            </a:r>
            <a:r>
              <a:rPr lang="en-US" sz="2800" dirty="0" err="1" smtClean="0"/>
              <a:t>Branco</a:t>
            </a:r>
            <a:r>
              <a:rPr lang="en-US" sz="2800" dirty="0" smtClean="0"/>
              <a:t>; 1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Brasiléia</a:t>
            </a:r>
            <a:r>
              <a:rPr lang="en-US" sz="2800" dirty="0" smtClean="0"/>
              <a:t> e 1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Cruzeiro</a:t>
            </a:r>
            <a:r>
              <a:rPr lang="en-US" sz="2800" dirty="0" smtClean="0"/>
              <a:t> do </a:t>
            </a:r>
            <a:r>
              <a:rPr lang="en-US" sz="2800" dirty="0" err="1" smtClean="0"/>
              <a:t>Sul</a:t>
            </a:r>
            <a:r>
              <a:rPr lang="en-US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Projeto</a:t>
            </a:r>
            <a:r>
              <a:rPr lang="en-US" sz="3200" dirty="0" smtClean="0"/>
              <a:t> 2010/2011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3 </a:t>
            </a:r>
            <a:r>
              <a:rPr lang="en-US" sz="2800" dirty="0" err="1" smtClean="0"/>
              <a:t>Turmas</a:t>
            </a:r>
            <a:r>
              <a:rPr lang="en-US" sz="2800" dirty="0" smtClean="0"/>
              <a:t> de </a:t>
            </a:r>
            <a:r>
              <a:rPr lang="en-US" sz="2800" dirty="0" err="1" smtClean="0"/>
              <a:t>Auxiliar</a:t>
            </a:r>
            <a:r>
              <a:rPr lang="en-US" sz="2800" dirty="0" smtClean="0"/>
              <a:t> de </a:t>
            </a:r>
            <a:r>
              <a:rPr lang="en-US" sz="2800" dirty="0" err="1" smtClean="0"/>
              <a:t>Saúde</a:t>
            </a:r>
            <a:r>
              <a:rPr lang="en-US" sz="2800" dirty="0" smtClean="0"/>
              <a:t> </a:t>
            </a:r>
            <a:r>
              <a:rPr lang="en-US" sz="2800" dirty="0" err="1" smtClean="0"/>
              <a:t>Bucal</a:t>
            </a:r>
            <a:r>
              <a:rPr lang="en-US" sz="2800" dirty="0" smtClean="0"/>
              <a:t> – </a:t>
            </a:r>
            <a:r>
              <a:rPr lang="en-US" sz="2800" dirty="0" err="1" smtClean="0"/>
              <a:t>descentralizadas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4 </a:t>
            </a:r>
            <a:r>
              <a:rPr lang="en-US" sz="2800" dirty="0" err="1" smtClean="0"/>
              <a:t>turmas</a:t>
            </a:r>
            <a:r>
              <a:rPr lang="en-US" sz="2800" dirty="0" smtClean="0"/>
              <a:t> de </a:t>
            </a:r>
            <a:r>
              <a:rPr lang="en-US" sz="2800" dirty="0" err="1" smtClean="0"/>
              <a:t>Vigilância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Saúde</a:t>
            </a:r>
            <a:r>
              <a:rPr lang="en-US" sz="2800" dirty="0" smtClean="0"/>
              <a:t> – </a:t>
            </a:r>
            <a:r>
              <a:rPr lang="en-US" sz="2800" dirty="0" err="1" smtClean="0"/>
              <a:t>descentralizadas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1 </a:t>
            </a:r>
            <a:r>
              <a:rPr lang="en-US" sz="2800" dirty="0" err="1" smtClean="0"/>
              <a:t>turma</a:t>
            </a:r>
            <a:r>
              <a:rPr lang="en-US" sz="2800" dirty="0" smtClean="0"/>
              <a:t> de </a:t>
            </a:r>
            <a:r>
              <a:rPr lang="en-US" sz="2800" dirty="0" err="1" smtClean="0"/>
              <a:t>Citologia</a:t>
            </a:r>
            <a:r>
              <a:rPr lang="en-US" sz="2800" dirty="0" smtClean="0"/>
              <a:t> – </a:t>
            </a:r>
            <a:r>
              <a:rPr lang="en-US" sz="2800" dirty="0" err="1" smtClean="0"/>
              <a:t>em</a:t>
            </a:r>
            <a:r>
              <a:rPr lang="en-US" sz="2800" dirty="0" smtClean="0"/>
              <a:t> Rio </a:t>
            </a:r>
            <a:r>
              <a:rPr lang="en-US" sz="2800" dirty="0" err="1" smtClean="0"/>
              <a:t>Branco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1 </a:t>
            </a:r>
            <a:r>
              <a:rPr lang="en-US" sz="2800" dirty="0" err="1" smtClean="0"/>
              <a:t>turma</a:t>
            </a:r>
            <a:r>
              <a:rPr lang="en-US" sz="2800" dirty="0" smtClean="0"/>
              <a:t> de </a:t>
            </a:r>
            <a:r>
              <a:rPr lang="en-US" sz="2800" dirty="0" err="1" smtClean="0"/>
              <a:t>Radiologia</a:t>
            </a:r>
            <a:r>
              <a:rPr lang="en-US" sz="2800" dirty="0" smtClean="0"/>
              <a:t> – </a:t>
            </a:r>
            <a:r>
              <a:rPr lang="en-US" sz="2800" dirty="0" err="1" smtClean="0"/>
              <a:t>descentralizada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Politica</a:t>
            </a:r>
            <a:r>
              <a:rPr lang="en-US" dirty="0" smtClean="0"/>
              <a:t> de </a:t>
            </a:r>
            <a:r>
              <a:rPr lang="en-US" dirty="0" err="1" smtClean="0"/>
              <a:t>Educação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Principios</a:t>
            </a:r>
            <a:r>
              <a:rPr lang="en-US" dirty="0" smtClean="0"/>
              <a:t>, </a:t>
            </a:r>
            <a:r>
              <a:rPr lang="en-US" dirty="0" err="1" smtClean="0"/>
              <a:t>Parametros</a:t>
            </a:r>
            <a:r>
              <a:rPr lang="en-US" dirty="0" smtClean="0"/>
              <a:t> e </a:t>
            </a:r>
            <a:r>
              <a:rPr lang="en-US" dirty="0" err="1" smtClean="0"/>
              <a:t>Diretrizes</a:t>
            </a:r>
            <a:r>
              <a:rPr lang="en-US" dirty="0" smtClean="0"/>
              <a:t> (SUS)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Planos</a:t>
            </a:r>
            <a:r>
              <a:rPr lang="en-US" dirty="0" smtClean="0"/>
              <a:t> de </a:t>
            </a:r>
            <a:r>
              <a:rPr lang="en-US" dirty="0" err="1" smtClean="0"/>
              <a:t>Curso</a:t>
            </a:r>
            <a:r>
              <a:rPr lang="en-US" dirty="0" smtClean="0"/>
              <a:t> </a:t>
            </a:r>
            <a:r>
              <a:rPr lang="en-US" dirty="0" err="1" smtClean="0"/>
              <a:t>elaborados</a:t>
            </a:r>
            <a:r>
              <a:rPr lang="en-US" dirty="0" smtClean="0"/>
              <a:t> </a:t>
            </a:r>
            <a:r>
              <a:rPr lang="en-US" dirty="0" err="1" smtClean="0"/>
              <a:t>considerando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História</a:t>
            </a:r>
            <a:r>
              <a:rPr lang="en-US" dirty="0" smtClean="0"/>
              <a:t> das </a:t>
            </a:r>
            <a:r>
              <a:rPr lang="en-US" dirty="0" err="1" smtClean="0"/>
              <a:t>Políticas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endParaRPr lang="en-US" dirty="0" smtClean="0"/>
          </a:p>
          <a:p>
            <a:pPr algn="just"/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Saúde</a:t>
            </a:r>
            <a:r>
              <a:rPr lang="en-US" dirty="0" smtClean="0"/>
              <a:t> </a:t>
            </a:r>
            <a:r>
              <a:rPr lang="en-US" dirty="0" err="1" smtClean="0"/>
              <a:t>doença</a:t>
            </a:r>
            <a:r>
              <a:rPr lang="en-US" dirty="0" smtClean="0"/>
              <a:t> e </a:t>
            </a:r>
            <a:r>
              <a:rPr lang="en-US" dirty="0" err="1" smtClean="0"/>
              <a:t>Promoção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Saúde</a:t>
            </a:r>
            <a:endParaRPr lang="en-US" dirty="0" smtClean="0"/>
          </a:p>
          <a:p>
            <a:pPr algn="just"/>
            <a:r>
              <a:rPr lang="en-US" dirty="0" err="1" smtClean="0"/>
              <a:t>Humanização</a:t>
            </a:r>
            <a:r>
              <a:rPr lang="en-US" dirty="0" smtClean="0"/>
              <a:t> – PNH</a:t>
            </a:r>
          </a:p>
          <a:p>
            <a:pPr algn="just"/>
            <a:r>
              <a:rPr lang="en-US" dirty="0" err="1" smtClean="0"/>
              <a:t>Educação</a:t>
            </a:r>
            <a:r>
              <a:rPr lang="en-US" dirty="0" smtClean="0"/>
              <a:t> Permanente – PNPS</a:t>
            </a:r>
          </a:p>
          <a:p>
            <a:pPr algn="just"/>
            <a:r>
              <a:rPr lang="en-US" dirty="0" err="1" smtClean="0"/>
              <a:t>Legilação</a:t>
            </a:r>
            <a:r>
              <a:rPr lang="en-US" dirty="0" smtClean="0"/>
              <a:t> </a:t>
            </a:r>
            <a:r>
              <a:rPr lang="en-US" dirty="0" err="1" smtClean="0"/>
              <a:t>referente</a:t>
            </a:r>
            <a:r>
              <a:rPr lang="en-US" dirty="0" smtClean="0"/>
              <a:t> a EB e EP</a:t>
            </a:r>
          </a:p>
          <a:p>
            <a:pPr algn="just"/>
            <a:r>
              <a:rPr lang="en-US" dirty="0" err="1" smtClean="0"/>
              <a:t>Competências</a:t>
            </a:r>
            <a:r>
              <a:rPr lang="en-US" dirty="0" smtClean="0"/>
              <a:t> </a:t>
            </a:r>
            <a:r>
              <a:rPr lang="en-US" dirty="0" err="1" smtClean="0"/>
              <a:t>Básicas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Educação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Articulações</a:t>
            </a:r>
            <a:r>
              <a:rPr lang="en-US" dirty="0" smtClean="0"/>
              <a:t> e </a:t>
            </a:r>
            <a:r>
              <a:rPr lang="en-US" dirty="0" err="1" smtClean="0"/>
              <a:t>Pactuações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CIES – </a:t>
            </a:r>
            <a:r>
              <a:rPr lang="en-US" dirty="0" err="1" smtClean="0"/>
              <a:t>Regionais</a:t>
            </a:r>
            <a:r>
              <a:rPr lang="en-US" dirty="0" smtClean="0"/>
              <a:t> e </a:t>
            </a:r>
            <a:r>
              <a:rPr lang="en-US" dirty="0" err="1" smtClean="0"/>
              <a:t>Estadual</a:t>
            </a:r>
            <a:endParaRPr lang="en-US" dirty="0" smtClean="0"/>
          </a:p>
          <a:p>
            <a:r>
              <a:rPr lang="en-US" dirty="0" err="1" smtClean="0"/>
              <a:t>Articulação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</a:t>
            </a:r>
            <a:r>
              <a:rPr lang="en-US" dirty="0" err="1" smtClean="0"/>
              <a:t>municipais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endParaRPr lang="en-US" dirty="0" smtClean="0"/>
          </a:p>
          <a:p>
            <a:pPr algn="just"/>
            <a:r>
              <a:rPr lang="en-US" dirty="0" smtClean="0"/>
              <a:t>Co-</a:t>
            </a:r>
            <a:r>
              <a:rPr lang="en-US" dirty="0" err="1" smtClean="0"/>
              <a:t>gestão</a:t>
            </a:r>
            <a:r>
              <a:rPr lang="en-US" dirty="0" smtClean="0"/>
              <a:t> com a </a:t>
            </a:r>
            <a:r>
              <a:rPr lang="en-US" dirty="0" err="1" smtClean="0"/>
              <a:t>Secretaria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endParaRPr lang="en-US" dirty="0" smtClean="0"/>
          </a:p>
          <a:p>
            <a:pPr algn="just"/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Cooperação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liberação</a:t>
            </a:r>
            <a:r>
              <a:rPr lang="en-US" dirty="0" smtClean="0"/>
              <a:t> dos </a:t>
            </a:r>
            <a:r>
              <a:rPr lang="en-US" dirty="0" err="1" smtClean="0"/>
              <a:t>educandos</a:t>
            </a:r>
            <a:endParaRPr lang="en-US" dirty="0" smtClean="0"/>
          </a:p>
          <a:p>
            <a:pPr algn="just"/>
            <a:r>
              <a:rPr lang="en-US" dirty="0" err="1" smtClean="0"/>
              <a:t>Pactuação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execução</a:t>
            </a:r>
            <a:r>
              <a:rPr lang="en-US" dirty="0" smtClean="0"/>
              <a:t> (</a:t>
            </a:r>
            <a:r>
              <a:rPr lang="en-US" dirty="0" err="1" smtClean="0"/>
              <a:t>pagamento</a:t>
            </a:r>
            <a:r>
              <a:rPr lang="en-US" dirty="0" smtClean="0"/>
              <a:t> de </a:t>
            </a:r>
            <a:r>
              <a:rPr lang="en-US" dirty="0" err="1" smtClean="0"/>
              <a:t>profissionais</a:t>
            </a:r>
            <a:r>
              <a:rPr lang="en-US" dirty="0" smtClean="0"/>
              <a:t>, </a:t>
            </a:r>
            <a:r>
              <a:rPr lang="en-US" dirty="0" err="1" smtClean="0"/>
              <a:t>cessão</a:t>
            </a:r>
            <a:r>
              <a:rPr lang="en-US" dirty="0" smtClean="0"/>
              <a:t> dos </a:t>
            </a:r>
            <a:r>
              <a:rPr lang="en-US" dirty="0" err="1" smtClean="0"/>
              <a:t>espaços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e </a:t>
            </a:r>
            <a:r>
              <a:rPr lang="en-US" dirty="0" err="1" smtClean="0"/>
              <a:t>equipamentos</a:t>
            </a:r>
            <a:r>
              <a:rPr lang="en-US" dirty="0" smtClean="0"/>
              <a:t>, </a:t>
            </a:r>
            <a:r>
              <a:rPr lang="en-US" dirty="0" err="1" smtClean="0"/>
              <a:t>liberação</a:t>
            </a:r>
            <a:r>
              <a:rPr lang="en-US" dirty="0" smtClean="0"/>
              <a:t> de </a:t>
            </a:r>
            <a:r>
              <a:rPr lang="en-US" dirty="0" err="1" smtClean="0"/>
              <a:t>campos</a:t>
            </a:r>
            <a:r>
              <a:rPr lang="en-US" dirty="0" smtClean="0"/>
              <a:t> de </a:t>
            </a:r>
            <a:r>
              <a:rPr lang="en-US" dirty="0" err="1" smtClean="0"/>
              <a:t>estágio</a:t>
            </a:r>
            <a:r>
              <a:rPr lang="en-US" dirty="0" smtClean="0"/>
              <a:t>/</a:t>
            </a:r>
            <a:r>
              <a:rPr lang="en-US" dirty="0" err="1" smtClean="0"/>
              <a:t>dispersão</a:t>
            </a:r>
            <a:r>
              <a:rPr lang="en-US" dirty="0" smtClean="0"/>
              <a:t>, </a:t>
            </a:r>
            <a:r>
              <a:rPr lang="en-US" dirty="0" err="1" smtClean="0"/>
              <a:t>cessão</a:t>
            </a:r>
            <a:r>
              <a:rPr lang="en-US" dirty="0" smtClean="0"/>
              <a:t> de </a:t>
            </a:r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atuar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docência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Articulação</a:t>
            </a:r>
            <a:r>
              <a:rPr lang="en-US" dirty="0" smtClean="0"/>
              <a:t> </a:t>
            </a:r>
            <a:r>
              <a:rPr lang="en-US" dirty="0" err="1" smtClean="0"/>
              <a:t>efetiva</a:t>
            </a:r>
            <a:r>
              <a:rPr lang="en-US" dirty="0" smtClean="0"/>
              <a:t> com o CEE, CES, CMS e </a:t>
            </a:r>
            <a:r>
              <a:rPr lang="en-US" dirty="0" err="1" smtClean="0"/>
              <a:t>Conselhos</a:t>
            </a:r>
            <a:r>
              <a:rPr lang="en-US" dirty="0" smtClean="0"/>
              <a:t> de </a:t>
            </a:r>
            <a:r>
              <a:rPr lang="en-US" dirty="0" err="1" smtClean="0"/>
              <a:t>Classe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Situação</a:t>
            </a:r>
            <a:r>
              <a:rPr lang="en-US" dirty="0" smtClean="0"/>
              <a:t> e </a:t>
            </a:r>
            <a:r>
              <a:rPr lang="en-US" dirty="0" err="1" smtClean="0"/>
              <a:t>Viabilidade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ETSUS/AC – </a:t>
            </a:r>
            <a:r>
              <a:rPr lang="en-US" dirty="0" err="1" smtClean="0"/>
              <a:t>Integrante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de EP do AC </a:t>
            </a:r>
          </a:p>
          <a:p>
            <a:pPr algn="just"/>
            <a:r>
              <a:rPr lang="en-US" dirty="0" err="1" smtClean="0"/>
              <a:t>Coordenação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e </a:t>
            </a:r>
            <a:r>
              <a:rPr lang="en-US" dirty="0" err="1" smtClean="0"/>
              <a:t>Coordenação</a:t>
            </a:r>
            <a:r>
              <a:rPr lang="en-US" dirty="0" smtClean="0"/>
              <a:t> </a:t>
            </a:r>
            <a:r>
              <a:rPr lang="en-US" dirty="0" err="1" smtClean="0"/>
              <a:t>Administrativa</a:t>
            </a:r>
            <a:r>
              <a:rPr lang="en-US" dirty="0" smtClean="0"/>
              <a:t> – </a:t>
            </a:r>
            <a:r>
              <a:rPr lang="en-US" dirty="0" err="1" smtClean="0"/>
              <a:t>Coordenação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endParaRPr lang="en-US" dirty="0" smtClean="0"/>
          </a:p>
          <a:p>
            <a:r>
              <a:rPr lang="en-US" dirty="0" err="1" smtClean="0"/>
              <a:t>Duas</a:t>
            </a:r>
            <a:r>
              <a:rPr lang="en-US" dirty="0" smtClean="0"/>
              <a:t> UD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atuar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polo de </a:t>
            </a:r>
            <a:r>
              <a:rPr lang="en-US" dirty="0" err="1" smtClean="0"/>
              <a:t>formação</a:t>
            </a:r>
            <a:endParaRPr lang="en-US" dirty="0" smtClean="0"/>
          </a:p>
          <a:p>
            <a:pPr algn="just"/>
            <a:r>
              <a:rPr lang="en-US" dirty="0" err="1" smtClean="0"/>
              <a:t>Estreitar</a:t>
            </a:r>
            <a:r>
              <a:rPr lang="en-US" dirty="0" smtClean="0"/>
              <a:t> as </a:t>
            </a:r>
            <a:r>
              <a:rPr lang="en-US" dirty="0" err="1" smtClean="0"/>
              <a:t>pactuações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dos </a:t>
            </a:r>
            <a:r>
              <a:rPr lang="en-US" dirty="0" err="1" smtClean="0"/>
              <a:t>serviços</a:t>
            </a:r>
            <a:r>
              <a:rPr lang="en-US" dirty="0" smtClean="0"/>
              <a:t> e dos </a:t>
            </a:r>
            <a:r>
              <a:rPr lang="en-US" dirty="0" err="1" smtClean="0"/>
              <a:t>municipios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estruturaçao</a:t>
            </a:r>
            <a:r>
              <a:rPr lang="en-US" dirty="0" smtClean="0"/>
              <a:t> dos </a:t>
            </a:r>
            <a:r>
              <a:rPr lang="en-US" dirty="0" err="1" smtClean="0"/>
              <a:t>laboratórios</a:t>
            </a:r>
            <a:r>
              <a:rPr lang="en-US" dirty="0" smtClean="0"/>
              <a:t> e </a:t>
            </a: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atendimento</a:t>
            </a:r>
            <a:r>
              <a:rPr lang="en-US" dirty="0" smtClean="0"/>
              <a:t> dos </a:t>
            </a:r>
            <a:r>
              <a:rPr lang="en-US" dirty="0" err="1" smtClean="0"/>
              <a:t>cursos</a:t>
            </a:r>
            <a:endParaRPr lang="en-US" dirty="0" smtClean="0"/>
          </a:p>
          <a:p>
            <a:pPr algn="just"/>
            <a:r>
              <a:rPr lang="en-US" dirty="0" err="1" smtClean="0"/>
              <a:t>Quadro</a:t>
            </a:r>
            <a:r>
              <a:rPr lang="en-US" dirty="0" smtClean="0"/>
              <a:t> </a:t>
            </a:r>
            <a:r>
              <a:rPr lang="en-US" dirty="0" err="1" smtClean="0"/>
              <a:t>efetivo</a:t>
            </a:r>
            <a:r>
              <a:rPr lang="en-US" dirty="0" smtClean="0"/>
              <a:t> de </a:t>
            </a:r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desenvolvimento</a:t>
            </a:r>
            <a:r>
              <a:rPr lang="en-US" dirty="0" smtClean="0"/>
              <a:t> dos </a:t>
            </a:r>
            <a:r>
              <a:rPr lang="en-US" dirty="0" err="1" smtClean="0"/>
              <a:t>cursos</a:t>
            </a:r>
            <a:endParaRPr lang="en-US" dirty="0" smtClean="0"/>
          </a:p>
          <a:p>
            <a:pPr algn="just"/>
            <a:r>
              <a:rPr lang="en-US" dirty="0" smtClean="0"/>
              <a:t>Campos de </a:t>
            </a:r>
            <a:r>
              <a:rPr lang="en-US" dirty="0" err="1" smtClean="0"/>
              <a:t>Estágio</a:t>
            </a:r>
            <a:endParaRPr lang="en-US" dirty="0" smtClean="0"/>
          </a:p>
          <a:p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sugestões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Realização</a:t>
            </a:r>
            <a:r>
              <a:rPr lang="en-US" dirty="0" smtClean="0"/>
              <a:t> de </a:t>
            </a:r>
            <a:r>
              <a:rPr lang="en-US" dirty="0" err="1" smtClean="0"/>
              <a:t>Oficinas</a:t>
            </a:r>
            <a:r>
              <a:rPr lang="en-US" dirty="0" smtClean="0"/>
              <a:t> </a:t>
            </a:r>
            <a:r>
              <a:rPr lang="en-US" dirty="0" err="1" smtClean="0"/>
              <a:t>pedagógicas</a:t>
            </a:r>
            <a:r>
              <a:rPr lang="en-US" dirty="0" smtClean="0"/>
              <a:t> e </a:t>
            </a:r>
            <a:r>
              <a:rPr lang="en-US" dirty="0" err="1" smtClean="0"/>
              <a:t>metodológicas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Oficinas</a:t>
            </a:r>
            <a:r>
              <a:rPr lang="en-US" dirty="0" smtClean="0"/>
              <a:t> de </a:t>
            </a:r>
            <a:r>
              <a:rPr lang="en-US" dirty="0" err="1" smtClean="0"/>
              <a:t>Ouvidoria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implantação</a:t>
            </a:r>
            <a:r>
              <a:rPr lang="en-US" dirty="0" smtClean="0"/>
              <a:t> dos </a:t>
            </a:r>
            <a:r>
              <a:rPr lang="en-US" dirty="0" err="1" smtClean="0"/>
              <a:t>cursos</a:t>
            </a:r>
            <a:r>
              <a:rPr lang="en-US" dirty="0" smtClean="0"/>
              <a:t> e das </a:t>
            </a:r>
            <a:r>
              <a:rPr lang="en-US" dirty="0" err="1" smtClean="0"/>
              <a:t>turmas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Fortalecimento</a:t>
            </a:r>
            <a:r>
              <a:rPr lang="en-US" dirty="0" smtClean="0"/>
              <a:t> das </a:t>
            </a:r>
            <a:r>
              <a:rPr lang="en-US" dirty="0" err="1" smtClean="0"/>
              <a:t>equipes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e </a:t>
            </a:r>
            <a:r>
              <a:rPr lang="en-US" dirty="0" err="1" smtClean="0"/>
              <a:t>pedagógicas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elaboração</a:t>
            </a:r>
            <a:r>
              <a:rPr lang="en-US" dirty="0" smtClean="0"/>
              <a:t> de material </a:t>
            </a:r>
            <a:r>
              <a:rPr lang="en-US" dirty="0" err="1" smtClean="0"/>
              <a:t>didático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Implantação</a:t>
            </a:r>
            <a:r>
              <a:rPr lang="en-US" dirty="0" smtClean="0"/>
              <a:t> de </a:t>
            </a:r>
            <a:r>
              <a:rPr lang="en-US" dirty="0" err="1" smtClean="0"/>
              <a:t>Grupos</a:t>
            </a:r>
            <a:r>
              <a:rPr lang="en-US" dirty="0" smtClean="0"/>
              <a:t> de </a:t>
            </a:r>
            <a:r>
              <a:rPr lang="en-US" dirty="0" err="1" smtClean="0"/>
              <a:t>Estudos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empoderamento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pedagógica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RETSUS;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6552728" cy="114300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aixaDeTexto 4"/>
          <p:cNvSpPr txBox="1"/>
          <p:nvPr/>
        </p:nvSpPr>
        <p:spPr>
          <a:xfrm>
            <a:off x="755576" y="1268760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radley Hand ITC" pitchFamily="66" charset="0"/>
              </a:rPr>
              <a:t>Escola</a:t>
            </a:r>
            <a:r>
              <a:rPr lang="en-US" sz="2800" dirty="0" smtClean="0">
                <a:latin typeface="Bradley Hand ITC" pitchFamily="66" charset="0"/>
              </a:rPr>
              <a:t> </a:t>
            </a:r>
            <a:r>
              <a:rPr lang="en-US" sz="2800" dirty="0" err="1" smtClean="0">
                <a:latin typeface="Bradley Hand ITC" pitchFamily="66" charset="0"/>
              </a:rPr>
              <a:t>Técnica</a:t>
            </a:r>
            <a:r>
              <a:rPr lang="en-US" sz="2800" dirty="0" smtClean="0">
                <a:latin typeface="Bradley Hand ITC" pitchFamily="66" charset="0"/>
              </a:rPr>
              <a:t> </a:t>
            </a:r>
            <a:r>
              <a:rPr lang="en-US" sz="2800" dirty="0" err="1" smtClean="0">
                <a:latin typeface="Bradley Hand ITC" pitchFamily="66" charset="0"/>
              </a:rPr>
              <a:t>em</a:t>
            </a:r>
            <a:r>
              <a:rPr lang="en-US" sz="2800" dirty="0" smtClean="0">
                <a:latin typeface="Bradley Hand ITC" pitchFamily="66" charset="0"/>
              </a:rPr>
              <a:t> </a:t>
            </a:r>
            <a:r>
              <a:rPr lang="en-US" sz="2800" dirty="0" err="1" smtClean="0">
                <a:latin typeface="Bradley Hand ITC" pitchFamily="66" charset="0"/>
              </a:rPr>
              <a:t>Saúde</a:t>
            </a:r>
            <a:r>
              <a:rPr lang="en-US" sz="2800" dirty="0" smtClean="0">
                <a:latin typeface="Bradley Hand ITC" pitchFamily="66" charset="0"/>
              </a:rPr>
              <a:t> Maria </a:t>
            </a:r>
            <a:r>
              <a:rPr lang="en-US" sz="2800" dirty="0" err="1" smtClean="0">
                <a:latin typeface="Bradley Hand ITC" pitchFamily="66" charset="0"/>
              </a:rPr>
              <a:t>Moreira</a:t>
            </a:r>
            <a:r>
              <a:rPr lang="en-US" sz="2800" dirty="0" smtClean="0">
                <a:latin typeface="Bradley Hand ITC" pitchFamily="66" charset="0"/>
              </a:rPr>
              <a:t> </a:t>
            </a:r>
            <a:r>
              <a:rPr lang="en-US" sz="2800" dirty="0" err="1" smtClean="0">
                <a:latin typeface="Bradley Hand ITC" pitchFamily="66" charset="0"/>
              </a:rPr>
              <a:t>da</a:t>
            </a:r>
            <a:r>
              <a:rPr lang="en-US" sz="2800" dirty="0" smtClean="0">
                <a:latin typeface="Bradley Hand ITC" pitchFamily="66" charset="0"/>
              </a:rPr>
              <a:t> Rocha – ETSUS/AC</a:t>
            </a:r>
          </a:p>
          <a:p>
            <a:endParaRPr lang="en-US" sz="2800" dirty="0" smtClean="0">
              <a:latin typeface="Bradley Hand ITC" pitchFamily="66" charset="0"/>
            </a:endParaRPr>
          </a:p>
          <a:p>
            <a:endParaRPr lang="en-US" sz="2800" dirty="0" smtClean="0">
              <a:latin typeface="Bradley Hand ITC" pitchFamily="66" charset="0"/>
            </a:endParaRPr>
          </a:p>
          <a:p>
            <a:pPr algn="r"/>
            <a:r>
              <a:rPr lang="en-US" sz="2800" dirty="0" err="1" smtClean="0">
                <a:latin typeface="Bradley Hand ITC" pitchFamily="66" charset="0"/>
              </a:rPr>
              <a:t>Muito</a:t>
            </a:r>
            <a:r>
              <a:rPr lang="en-US" sz="2800" dirty="0" smtClean="0">
                <a:latin typeface="Bradley Hand ITC" pitchFamily="66" charset="0"/>
              </a:rPr>
              <a:t> </a:t>
            </a:r>
            <a:r>
              <a:rPr lang="en-US" sz="2800" dirty="0" err="1" smtClean="0">
                <a:latin typeface="Bradley Hand ITC" pitchFamily="66" charset="0"/>
              </a:rPr>
              <a:t>Obrigada</a:t>
            </a:r>
            <a:r>
              <a:rPr lang="en-US" sz="2800" dirty="0" smtClean="0">
                <a:latin typeface="Bradley Hand ITC" pitchFamily="66" charset="0"/>
              </a:rPr>
              <a:t>!!</a:t>
            </a:r>
            <a:endParaRPr lang="pt-BR" sz="2800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351</Words>
  <Application>Microsoft Office PowerPoint</Application>
  <PresentationFormat>Apresentação na tela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Balcão Envidraçado</vt:lpstr>
      <vt:lpstr>III OFICINA REGIONAL/PROFAPS:  Estratégias de Implementação do PROFAPS no Acre</vt:lpstr>
      <vt:lpstr>Projeto 2009/2010</vt:lpstr>
      <vt:lpstr>Projeto 2010/2011</vt:lpstr>
      <vt:lpstr>Politica de Educação em Saúde</vt:lpstr>
      <vt:lpstr>Articulações e Pactuações</vt:lpstr>
      <vt:lpstr>Situação e Viabilidade da Implementação</vt:lpstr>
      <vt:lpstr>sugestões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OFICINA REGIONAL/PROFAPS:  Estratégias de Implementação do PROFAPS no Acre</dc:title>
  <dc:creator>Usuario</dc:creator>
  <cp:lastModifiedBy>Usuario</cp:lastModifiedBy>
  <cp:revision>9</cp:revision>
  <dcterms:created xsi:type="dcterms:W3CDTF">2010-11-11T13:47:35Z</dcterms:created>
  <dcterms:modified xsi:type="dcterms:W3CDTF">2010-11-12T12:38:06Z</dcterms:modified>
</cp:coreProperties>
</file>