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3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861F-D009-4CEC-AA10-55F2A229286F}" type="datetimeFigureOut">
              <a:rPr lang="pt-BR" smtClean="0"/>
              <a:pPr/>
              <a:t>11/11/2010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8DB9D-8B17-4843-86AE-714D3D4E68E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Algerian" pitchFamily="82" charset="0"/>
              </a:rPr>
              <a:t>3ª</a:t>
            </a:r>
            <a:r>
              <a:rPr lang="pt-BR" dirty="0" smtClean="0"/>
              <a:t> </a:t>
            </a:r>
            <a:r>
              <a:rPr lang="pt-BR" b="1" dirty="0" smtClean="0">
                <a:latin typeface="Algerian" pitchFamily="82" charset="0"/>
              </a:rPr>
              <a:t>OFICINA</a:t>
            </a:r>
            <a:r>
              <a:rPr lang="pt-BR" dirty="0" smtClean="0"/>
              <a:t> </a:t>
            </a:r>
            <a:r>
              <a:rPr lang="pt-BR" b="1" dirty="0" smtClean="0">
                <a:latin typeface="Algerian" pitchFamily="82" charset="0"/>
              </a:rPr>
              <a:t>PROFAPS</a:t>
            </a:r>
            <a:br>
              <a:rPr lang="pt-BR" b="1" dirty="0" smtClean="0">
                <a:latin typeface="Algerian" pitchFamily="82" charset="0"/>
              </a:rPr>
            </a:br>
            <a:r>
              <a:rPr lang="pt-BR" b="1" dirty="0">
                <a:latin typeface="Algerian" pitchFamily="82" charset="0"/>
              </a:rPr>
              <a:t/>
            </a:r>
            <a:br>
              <a:rPr lang="pt-BR" b="1" dirty="0">
                <a:latin typeface="Algerian" pitchFamily="82" charset="0"/>
              </a:rPr>
            </a:br>
            <a:r>
              <a:rPr lang="pt-BR" sz="3600" b="1" dirty="0" smtClean="0">
                <a:latin typeface="Algerian" pitchFamily="82" charset="0"/>
              </a:rPr>
              <a:t>10 a 12.11.2010</a:t>
            </a:r>
            <a:br>
              <a:rPr lang="pt-BR" sz="3600" b="1" dirty="0" smtClean="0">
                <a:latin typeface="Algerian" pitchFamily="82" charset="0"/>
              </a:rPr>
            </a:br>
            <a:r>
              <a:rPr lang="pt-BR" sz="3600" b="1" dirty="0" smtClean="0">
                <a:latin typeface="Algerian" pitchFamily="82" charset="0"/>
              </a:rPr>
              <a:t>Belém/PA</a:t>
            </a:r>
            <a:r>
              <a:rPr lang="pt-BR" b="1" dirty="0" smtClean="0">
                <a:latin typeface="Algerian" pitchFamily="82" charset="0"/>
              </a:rPr>
              <a:t/>
            </a:r>
            <a:br>
              <a:rPr lang="pt-BR" b="1" dirty="0" smtClean="0">
                <a:latin typeface="Algerian" pitchFamily="82" charset="0"/>
              </a:rPr>
            </a:br>
            <a:r>
              <a:rPr lang="pt-BR" b="1" dirty="0">
                <a:latin typeface="Algerian" pitchFamily="82" charset="0"/>
              </a:rPr>
              <a:t/>
            </a:r>
            <a:br>
              <a:rPr lang="pt-BR" b="1" dirty="0">
                <a:latin typeface="Algerian" pitchFamily="82" charset="0"/>
              </a:rPr>
            </a:br>
            <a:r>
              <a:rPr lang="pt-BR" b="1" dirty="0" smtClean="0">
                <a:latin typeface="Algerian" pitchFamily="82" charset="0"/>
              </a:rPr>
              <a:t/>
            </a:r>
            <a:br>
              <a:rPr lang="pt-BR" b="1" dirty="0" smtClean="0">
                <a:latin typeface="Algerian" pitchFamily="82" charset="0"/>
              </a:rPr>
            </a:br>
            <a:r>
              <a:rPr lang="pt-BR" b="1" dirty="0" smtClean="0">
                <a:latin typeface="Algerian" pitchFamily="82" charset="0"/>
              </a:rPr>
              <a:t> </a:t>
            </a:r>
            <a:endParaRPr lang="pt-BR" b="1" dirty="0">
              <a:latin typeface="Algerian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  <a:latin typeface="Algerian" pitchFamily="82" charset="0"/>
              </a:rPr>
              <a:t>ESTADO</a:t>
            </a:r>
            <a:r>
              <a:rPr lang="pt-BR" b="1" dirty="0" smtClean="0">
                <a:solidFill>
                  <a:schemeClr val="tx1"/>
                </a:solidFill>
              </a:rPr>
              <a:t>: </a:t>
            </a:r>
            <a:r>
              <a:rPr lang="pt-BR" b="1" dirty="0" smtClean="0">
                <a:solidFill>
                  <a:schemeClr val="tx1"/>
                </a:solidFill>
                <a:latin typeface="Algerian" pitchFamily="82" charset="0"/>
              </a:rPr>
              <a:t>AMAPÁ</a:t>
            </a:r>
            <a:endParaRPr lang="pt-BR" b="1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lgerian" pitchFamily="82" charset="0"/>
              </a:rPr>
              <a:t>APRESENTAÇÃO</a:t>
            </a:r>
            <a:endParaRPr lang="pt-BR" b="1" dirty="0">
              <a:latin typeface="Algerian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ET-SUS no Estado do Amapá existe dentro do Centro de Educação Profissional Graziela Reis de Souza, quando da sua transformação em centro de educação profissional em junho de 2006; com a mudança estrutural foi efetivado um acordo de cooperação técnica entre a Secretaria de Educação e a Secretaria de Saúde, objetivando a execução dos cursos de formação para os trabalhadores do SUS.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lgerian" pitchFamily="82" charset="0"/>
              </a:rPr>
              <a:t>APRESENTAÇÃO</a:t>
            </a:r>
            <a:endParaRPr lang="pt-BR" b="1" dirty="0">
              <a:latin typeface="Algerian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 Gerencia de Gestão de Trabalho e Educação em Saúde – GETES foi criada em Setembro de 2007 na estrutura organizacional da Secretaria de Saúde para promover a </a:t>
            </a:r>
            <a:r>
              <a:rPr lang="pt-BR" dirty="0" err="1" smtClean="0"/>
              <a:t>Politíca</a:t>
            </a:r>
            <a:r>
              <a:rPr lang="pt-BR" dirty="0" smtClean="0"/>
              <a:t> de Educação Permanente dos trabalhadores de saúde, efetivando essa </a:t>
            </a:r>
            <a:r>
              <a:rPr lang="pt-BR" dirty="0" err="1" smtClean="0"/>
              <a:t>politica</a:t>
            </a:r>
            <a:r>
              <a:rPr lang="pt-BR" dirty="0" smtClean="0"/>
              <a:t> através do Centro de Educação Profissional Graziela;</a:t>
            </a:r>
          </a:p>
          <a:p>
            <a:r>
              <a:rPr lang="pt-BR" dirty="0" smtClean="0"/>
              <a:t>Dentro do Decreto nº 1708|2006, que é o decreto de transformação da Escola Graziela em Centro de Educação Profissional,  foi implantada a GESTÃO COMPARTILHADA da </a:t>
            </a:r>
            <a:r>
              <a:rPr lang="pt-BR" dirty="0" err="1" smtClean="0"/>
              <a:t>politíca</a:t>
            </a:r>
            <a:r>
              <a:rPr lang="pt-BR" dirty="0" smtClean="0"/>
              <a:t> de ensino com a SESA; em um de seus artigos define que a SEED e a SESA tomarão as providencias administrativas necessárias para o fiel cumprimento da gestão compartilhada, o que na prática não ocorreu;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>
                <a:latin typeface="Algerian" pitchFamily="82" charset="0"/>
              </a:rPr>
              <a:t>ROTINAS</a:t>
            </a:r>
            <a:r>
              <a:rPr lang="pt-BR" sz="3600" b="1" dirty="0" smtClean="0"/>
              <a:t> </a:t>
            </a:r>
            <a:r>
              <a:rPr lang="pt-BR" sz="3600" b="1" dirty="0" smtClean="0">
                <a:latin typeface="Algerian" pitchFamily="82" charset="0"/>
              </a:rPr>
              <a:t>ADMINISTRATIVAS</a:t>
            </a:r>
            <a:r>
              <a:rPr lang="pt-BR" sz="3600" b="1" dirty="0" smtClean="0"/>
              <a:t> </a:t>
            </a:r>
            <a:r>
              <a:rPr lang="pt-BR" sz="3600" b="1" dirty="0" smtClean="0">
                <a:latin typeface="Algerian" pitchFamily="82" charset="0"/>
              </a:rPr>
              <a:t>DOS</a:t>
            </a:r>
            <a:r>
              <a:rPr lang="pt-BR" sz="3600" b="1" dirty="0" smtClean="0"/>
              <a:t> </a:t>
            </a:r>
            <a:r>
              <a:rPr lang="pt-BR" sz="3600" b="1" dirty="0" smtClean="0">
                <a:latin typeface="Algerian" pitchFamily="82" charset="0"/>
              </a:rPr>
              <a:t>CURSOS</a:t>
            </a:r>
            <a:endParaRPr lang="pt-BR" sz="3600" b="1" dirty="0">
              <a:latin typeface="Algerian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Na elaboração dos projetos para a efetivação dos cursos, a equipe pedagógica do Centro Graziela não participa da construção dos projetos, o que acaba acarretando o não conhecimento das políticas de saúde e o não conhecimento das prioridades das demandas;</a:t>
            </a:r>
          </a:p>
          <a:p>
            <a:r>
              <a:rPr lang="pt-BR" dirty="0" smtClean="0"/>
              <a:t>Quando se identifica alguma demanda de curso, o projeto é elaborado por um técnico da SESA apto e especializado na área desejada do projeto, que muitas das vezes são professores da rede pública e constroem o projeto somente pedagogicamente, sem atentar para a situação e prioridades de saúde(estado e município);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sz="1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Após a conclusão do projeto do curso e aprovação pelo Ministério da Saúde, o mesmo é encaminhado ao Centro Graziela, onde há uma análise pela coordenação pedagógica para posterior envio ao Conselho de Educação;</a:t>
            </a:r>
          </a:p>
          <a:p>
            <a:r>
              <a:rPr lang="pt-BR" dirty="0" smtClean="0"/>
              <a:t>Na relação institucional com o conselho de educação não existem dificuldades, mas quanto a análise do projeto é demorada, levando mais ou menos um ano e meio para que o projeto  retorne com o parecer definitivo;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Devido as equipes que conduzem o trabalho de educação permanente serem de secretarias de governo diferente acaba causando constantes falhas de comunicação, o que acarreta atrasos em inicio de curso, conclusão de curso, pagamentos de docentes, compra de materiais de consumo;</a:t>
            </a:r>
          </a:p>
          <a:p>
            <a:r>
              <a:rPr lang="pt-BR" dirty="0" smtClean="0"/>
              <a:t>Dentro da educação profissional devemos efetivar as parcerias com os Conselhos, </a:t>
            </a:r>
            <a:r>
              <a:rPr lang="pt-BR" dirty="0" err="1" smtClean="0"/>
              <a:t>CGRs</a:t>
            </a:r>
            <a:r>
              <a:rPr lang="pt-BR" dirty="0" smtClean="0"/>
              <a:t>, </a:t>
            </a:r>
            <a:r>
              <a:rPr lang="pt-BR" dirty="0" err="1" smtClean="0"/>
              <a:t>CIEs</a:t>
            </a:r>
            <a:r>
              <a:rPr lang="pt-BR" dirty="0" smtClean="0"/>
              <a:t>, Municípios, para que possamos visualizar as demandas prioritárias para a realização dos cursos.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lgerian" pitchFamily="82" charset="0"/>
              </a:rPr>
              <a:t>CURSOS</a:t>
            </a:r>
            <a:r>
              <a:rPr lang="pt-BR" b="1" dirty="0" smtClean="0"/>
              <a:t> </a:t>
            </a:r>
            <a:r>
              <a:rPr lang="pt-BR" b="1" dirty="0" smtClean="0">
                <a:latin typeface="Algerian" pitchFamily="82" charset="0"/>
              </a:rPr>
              <a:t>IMPLEMENTADOS</a:t>
            </a:r>
            <a:endParaRPr lang="pt-BR" b="1" dirty="0">
              <a:latin typeface="Algerian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Técnico em saúde bucal: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Formar</a:t>
            </a:r>
            <a:r>
              <a:rPr lang="pt-BR" dirty="0" smtClean="0"/>
              <a:t> </a:t>
            </a:r>
            <a:r>
              <a:rPr lang="pt-BR" dirty="0" smtClean="0"/>
              <a:t>176 profissionais;</a:t>
            </a:r>
          </a:p>
          <a:p>
            <a:pPr>
              <a:buFontTx/>
              <a:buChar char="-"/>
            </a:pPr>
            <a:r>
              <a:rPr lang="pt-BR" dirty="0" smtClean="0"/>
              <a:t>03 </a:t>
            </a:r>
            <a:r>
              <a:rPr lang="pt-BR" dirty="0" smtClean="0"/>
              <a:t>módulos/aula</a:t>
            </a:r>
            <a:r>
              <a:rPr lang="pt-BR" dirty="0" smtClean="0"/>
              <a:t>;</a:t>
            </a:r>
          </a:p>
          <a:p>
            <a:pPr>
              <a:buFontTx/>
              <a:buChar char="-"/>
            </a:pPr>
            <a:r>
              <a:rPr lang="pt-BR" dirty="0" smtClean="0"/>
              <a:t>Executado </a:t>
            </a:r>
            <a:r>
              <a:rPr lang="pt-BR" dirty="0" smtClean="0"/>
              <a:t>um módulo e meio;</a:t>
            </a:r>
          </a:p>
          <a:p>
            <a:pPr>
              <a:buFontTx/>
              <a:buChar char="-"/>
            </a:pPr>
            <a:r>
              <a:rPr lang="pt-BR" dirty="0" smtClean="0"/>
              <a:t>Parado desde </a:t>
            </a:r>
            <a:r>
              <a:rPr lang="pt-BR" dirty="0" smtClean="0"/>
              <a:t>Agosto </a:t>
            </a:r>
            <a:r>
              <a:rPr lang="pt-BR" dirty="0" smtClean="0"/>
              <a:t>de 2010 por atrasos no pagamento dos docentes;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Pacto pela redução da mortalidade infantil(PRMI):</a:t>
            </a:r>
          </a:p>
          <a:p>
            <a:r>
              <a:rPr lang="pt-BR" dirty="0" smtClean="0"/>
              <a:t>Para cumprir meta estabelecida pelo MS para o pacto da mortalidade infantil;</a:t>
            </a:r>
          </a:p>
          <a:p>
            <a:r>
              <a:rPr lang="pt-BR" dirty="0" smtClean="0"/>
              <a:t>Qualificar 1.600 profissionais do SUS, dentre os quais: 771 ACS, 513 Técnicos e Auxiliares de Enfermagem da AB,229 téc. e </a:t>
            </a:r>
            <a:r>
              <a:rPr lang="pt-BR" dirty="0" err="1" smtClean="0"/>
              <a:t>Aux</a:t>
            </a:r>
            <a:r>
              <a:rPr lang="pt-BR" dirty="0" smtClean="0"/>
              <a:t>. </a:t>
            </a:r>
            <a:r>
              <a:rPr lang="pt-BR" dirty="0"/>
              <a:t>d</a:t>
            </a:r>
            <a:r>
              <a:rPr lang="pt-BR" dirty="0" smtClean="0"/>
              <a:t>e </a:t>
            </a:r>
            <a:r>
              <a:rPr lang="pt-BR" dirty="0" err="1" smtClean="0"/>
              <a:t>enferm</a:t>
            </a:r>
            <a:r>
              <a:rPr lang="pt-BR" dirty="0" smtClean="0"/>
              <a:t>. que atuam nas maternidades e 87 téc. e </a:t>
            </a:r>
            <a:r>
              <a:rPr lang="pt-BR" dirty="0" err="1" smtClean="0"/>
              <a:t>aux</a:t>
            </a:r>
            <a:r>
              <a:rPr lang="pt-BR" dirty="0" smtClean="0"/>
              <a:t>. de </a:t>
            </a:r>
            <a:r>
              <a:rPr lang="pt-BR" dirty="0" err="1" smtClean="0"/>
              <a:t>enferm</a:t>
            </a:r>
            <a:r>
              <a:rPr lang="pt-BR" dirty="0" smtClean="0"/>
              <a:t>. que atuam nas </a:t>
            </a:r>
            <a:r>
              <a:rPr lang="pt-BR" dirty="0" err="1" smtClean="0"/>
              <a:t>UTIs</a:t>
            </a:r>
            <a:r>
              <a:rPr lang="pt-BR" dirty="0" smtClean="0"/>
              <a:t> Neonatal;</a:t>
            </a:r>
          </a:p>
          <a:p>
            <a:r>
              <a:rPr lang="pt-BR" dirty="0" smtClean="0"/>
              <a:t>11 Turmas formadas.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Técnico em Citologia:</a:t>
            </a:r>
          </a:p>
          <a:p>
            <a:r>
              <a:rPr lang="pt-BR" dirty="0" smtClean="0"/>
              <a:t>Projeto não enviado ao MS por perda de prazo;</a:t>
            </a:r>
          </a:p>
          <a:p>
            <a:r>
              <a:rPr lang="pt-BR" dirty="0" smtClean="0"/>
              <a:t>No projeto não ficou evidenciado de onde veio a demanda, as prioridades do curso e a real necessidade para  a sua realização;</a:t>
            </a:r>
          </a:p>
          <a:p>
            <a:r>
              <a:rPr lang="pt-BR" dirty="0" smtClean="0"/>
              <a:t>A técnica  da SESA responsável por complementar o projeto em sua parte de descrição de material hospitalar não concluiu essas informações;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608</Words>
  <Application>Microsoft Office PowerPoint</Application>
  <PresentationFormat>Apresentação na tela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3ª OFICINA PROFAPS  10 a 12.11.2010 Belém/PA    </vt:lpstr>
      <vt:lpstr>APRESENTAÇÃO</vt:lpstr>
      <vt:lpstr>APRESENTAÇÃO</vt:lpstr>
      <vt:lpstr>ROTINAS ADMINISTRATIVAS DOS CURSOS</vt:lpstr>
      <vt:lpstr>Slide 5</vt:lpstr>
      <vt:lpstr>Slide 6</vt:lpstr>
      <vt:lpstr>CURSOS IMPLEMENTADOS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3ª OFICINA PROFAPS</dc:title>
  <dc:creator>diegovale</dc:creator>
  <cp:lastModifiedBy>RG Eventos</cp:lastModifiedBy>
  <cp:revision>14</cp:revision>
  <dcterms:created xsi:type="dcterms:W3CDTF">2010-11-11T17:38:14Z</dcterms:created>
  <dcterms:modified xsi:type="dcterms:W3CDTF">2010-11-12T02:03:27Z</dcterms:modified>
</cp:coreProperties>
</file>