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1" r:id="rId4"/>
    <p:sldId id="261" r:id="rId5"/>
    <p:sldId id="270" r:id="rId6"/>
    <p:sldId id="268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5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610E4-4068-4FC4-87D5-A29A411F510B}" type="datetimeFigureOut">
              <a:rPr lang="pt-BR" smtClean="0"/>
              <a:pPr/>
              <a:t>12/11/2010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1FFF6-2A09-4F5B-A661-EEF9995EA89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9440" y="2071678"/>
            <a:ext cx="8658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III OFICINA REGIONAL/PROFAPS</a:t>
            </a:r>
            <a:endParaRPr lang="pt-BR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85918" y="3300241"/>
            <a:ext cx="5562421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SíNTESE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SITUACIONAL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ETSUS /AMAZONAS</a:t>
            </a:r>
            <a:endParaRPr lang="pt-B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25250" y="0"/>
            <a:ext cx="9081989" cy="1269773"/>
            <a:chOff x="25250" y="0"/>
            <a:chExt cx="9081989" cy="1269773"/>
          </a:xfrm>
        </p:grpSpPr>
        <p:grpSp>
          <p:nvGrpSpPr>
            <p:cNvPr id="23" name="Grupo 10"/>
            <p:cNvGrpSpPr/>
            <p:nvPr/>
          </p:nvGrpSpPr>
          <p:grpSpPr>
            <a:xfrm>
              <a:off x="25250" y="0"/>
              <a:ext cx="9081989" cy="1269773"/>
              <a:chOff x="25250" y="0"/>
              <a:chExt cx="9081989" cy="1269773"/>
            </a:xfrm>
          </p:grpSpPr>
          <p:pic>
            <p:nvPicPr>
              <p:cNvPr id="25" name="Imagem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/>
                </a:extLst>
              </a:blip>
              <a:srcRect l="47143"/>
              <a:stretch/>
            </p:blipFill>
            <p:spPr bwMode="auto">
              <a:xfrm>
                <a:off x="7358082" y="0"/>
                <a:ext cx="1749157" cy="115554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26" name="Imagem 25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/>
                </a:extLst>
              </a:blip>
              <a:srcRect l="32644" r="51976"/>
              <a:stretch/>
            </p:blipFill>
            <p:spPr bwMode="auto">
              <a:xfrm>
                <a:off x="25250" y="15137"/>
                <a:ext cx="1474916" cy="119928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27" name="Imagem 26"/>
              <p:cNvPicPr>
                <a:picLocks noChangeAspect="1"/>
              </p:cNvPicPr>
              <p:nvPr/>
            </p:nvPicPr>
            <p:blipFill>
              <a:blip r:embed="rId4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1428728" y="0"/>
                <a:ext cx="2143140" cy="126977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28" name="Imagem 27"/>
              <p:cNvPicPr>
                <a:picLocks noChangeAspect="1"/>
              </p:cNvPicPr>
              <p:nvPr/>
            </p:nvPicPr>
            <p:blipFill>
              <a:blip r:embed="rId5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5214942" y="0"/>
                <a:ext cx="2286016" cy="121433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6">
              <a:lum bright="-20000" contrast="40000"/>
            </a:blip>
            <a:srcRect l="46727" t="25296" r="23068" b="46555"/>
            <a:stretch>
              <a:fillRect/>
            </a:stretch>
          </p:blipFill>
          <p:spPr bwMode="auto">
            <a:xfrm>
              <a:off x="3500430" y="0"/>
              <a:ext cx="1785950" cy="124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CaixaDeTexto 28"/>
          <p:cNvSpPr txBox="1"/>
          <p:nvPr/>
        </p:nvSpPr>
        <p:spPr>
          <a:xfrm>
            <a:off x="3677238" y="5832479"/>
            <a:ext cx="17520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BELÉM/PA</a:t>
            </a:r>
          </a:p>
          <a:p>
            <a:pPr algn="ct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2010</a:t>
            </a:r>
            <a:endParaRPr lang="pt-B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14282" y="1680992"/>
          <a:ext cx="8715436" cy="4612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5584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INSTITUIÇÕES ENVOLVIDAS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SITUAÇÃO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14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CETAM 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Mantendedora</a:t>
                      </a:r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ETSUS/AM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Órgão</a:t>
                      </a:r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Formador</a:t>
                      </a:r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CEE-AM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Parceiro</a:t>
                      </a:r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SUSAM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Parceiro</a:t>
                      </a:r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Prefeituras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Secretarias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Municipais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Saúde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Parceiro</a:t>
                      </a:r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Unidades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en-US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Saúde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Beneficiários</a:t>
                      </a:r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83135"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Alunos-servidores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latin typeface="Arial" pitchFamily="34" charset="0"/>
                          <a:cs typeface="Arial" pitchFamily="34" charset="0"/>
                        </a:rPr>
                        <a:t>Beneficiários</a:t>
                      </a:r>
                      <a:endParaRPr lang="pt-BR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pt-B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27296" y="71414"/>
            <a:ext cx="9081989" cy="1269773"/>
            <a:chOff x="25250" y="0"/>
            <a:chExt cx="9081989" cy="1269773"/>
          </a:xfrm>
        </p:grpSpPr>
        <p:grpSp>
          <p:nvGrpSpPr>
            <p:cNvPr id="6" name="Grupo 10"/>
            <p:cNvGrpSpPr/>
            <p:nvPr/>
          </p:nvGrpSpPr>
          <p:grpSpPr>
            <a:xfrm>
              <a:off x="25250" y="0"/>
              <a:ext cx="9081989" cy="1269773"/>
              <a:chOff x="25250" y="0"/>
              <a:chExt cx="9081989" cy="1269773"/>
            </a:xfrm>
          </p:grpSpPr>
          <p:pic>
            <p:nvPicPr>
              <p:cNvPr id="8" name="Imagem 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/>
                </a:extLst>
              </a:blip>
              <a:srcRect l="47143"/>
              <a:stretch/>
            </p:blipFill>
            <p:spPr bwMode="auto">
              <a:xfrm>
                <a:off x="7358082" y="0"/>
                <a:ext cx="1749157" cy="115554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9" name="Imagem 8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/>
                </a:extLst>
              </a:blip>
              <a:srcRect l="32644" r="51976"/>
              <a:stretch/>
            </p:blipFill>
            <p:spPr bwMode="auto">
              <a:xfrm>
                <a:off x="25250" y="15137"/>
                <a:ext cx="1474916" cy="119928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10" name="Imagem 9"/>
              <p:cNvPicPr>
                <a:picLocks noChangeAspect="1"/>
              </p:cNvPicPr>
              <p:nvPr/>
            </p:nvPicPr>
            <p:blipFill>
              <a:blip r:embed="rId4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1428728" y="0"/>
                <a:ext cx="2143140" cy="126977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11" name="Imagem 10"/>
              <p:cNvPicPr>
                <a:picLocks noChangeAspect="1"/>
              </p:cNvPicPr>
              <p:nvPr/>
            </p:nvPicPr>
            <p:blipFill>
              <a:blip r:embed="rId5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5214942" y="0"/>
                <a:ext cx="2286016" cy="121433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6">
              <a:lum bright="-20000" contrast="40000"/>
            </a:blip>
            <a:srcRect l="46727" t="25296" r="23068" b="46555"/>
            <a:stretch>
              <a:fillRect/>
            </a:stretch>
          </p:blipFill>
          <p:spPr bwMode="auto">
            <a:xfrm>
              <a:off x="3500430" y="0"/>
              <a:ext cx="1785950" cy="124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4"/>
          <p:cNvGrpSpPr/>
          <p:nvPr/>
        </p:nvGrpSpPr>
        <p:grpSpPr>
          <a:xfrm>
            <a:off x="27296" y="71414"/>
            <a:ext cx="9081989" cy="1269773"/>
            <a:chOff x="25250" y="0"/>
            <a:chExt cx="9081989" cy="1269773"/>
          </a:xfrm>
        </p:grpSpPr>
        <p:grpSp>
          <p:nvGrpSpPr>
            <p:cNvPr id="4" name="Grupo 10"/>
            <p:cNvGrpSpPr/>
            <p:nvPr/>
          </p:nvGrpSpPr>
          <p:grpSpPr>
            <a:xfrm>
              <a:off x="25250" y="0"/>
              <a:ext cx="9081989" cy="1269773"/>
              <a:chOff x="25250" y="0"/>
              <a:chExt cx="9081989" cy="1269773"/>
            </a:xfrm>
          </p:grpSpPr>
          <p:pic>
            <p:nvPicPr>
              <p:cNvPr id="8" name="Imagem 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/>
                </a:extLst>
              </a:blip>
              <a:srcRect l="47143"/>
              <a:stretch/>
            </p:blipFill>
            <p:spPr bwMode="auto">
              <a:xfrm>
                <a:off x="7358082" y="0"/>
                <a:ext cx="1749157" cy="115554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9" name="Imagem 8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/>
                </a:extLst>
              </a:blip>
              <a:srcRect l="32644" r="51976"/>
              <a:stretch/>
            </p:blipFill>
            <p:spPr bwMode="auto">
              <a:xfrm>
                <a:off x="25250" y="15137"/>
                <a:ext cx="1474916" cy="119928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10" name="Imagem 9"/>
              <p:cNvPicPr>
                <a:picLocks noChangeAspect="1"/>
              </p:cNvPicPr>
              <p:nvPr/>
            </p:nvPicPr>
            <p:blipFill>
              <a:blip r:embed="rId4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1428728" y="0"/>
                <a:ext cx="2143140" cy="126977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11" name="Imagem 10"/>
              <p:cNvPicPr>
                <a:picLocks noChangeAspect="1"/>
              </p:cNvPicPr>
              <p:nvPr/>
            </p:nvPicPr>
            <p:blipFill>
              <a:blip r:embed="rId5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5214942" y="0"/>
                <a:ext cx="2286016" cy="121433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6">
              <a:lum bright="-20000" contrast="40000"/>
            </a:blip>
            <a:srcRect l="46727" t="25296" r="23068" b="46555"/>
            <a:stretch>
              <a:fillRect/>
            </a:stretch>
          </p:blipFill>
          <p:spPr bwMode="auto">
            <a:xfrm>
              <a:off x="3500430" y="0"/>
              <a:ext cx="1785950" cy="124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CaixaDeTexto 11"/>
          <p:cNvSpPr txBox="1"/>
          <p:nvPr/>
        </p:nvSpPr>
        <p:spPr>
          <a:xfrm>
            <a:off x="285720" y="1714488"/>
            <a:ext cx="8572560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APROVAÇÃO DE  CURSO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LEI DELEGADA N. 104 DE 18 DE MAIO DE 2007 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14282" y="2683559"/>
            <a:ext cx="8643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Autarquia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dotada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autonomia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administrativa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financeira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acadêmica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(Art. 1).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Criação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organização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reconhecimento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extinção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cursos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técnicos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especialização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técnica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nível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médio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(Art. 4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inciso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XVI).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14281" y="2214554"/>
          <a:ext cx="8715438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1"/>
                <a:gridCol w="4643470"/>
                <a:gridCol w="2286017"/>
              </a:tblGrid>
              <a:tr h="5745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CURSOS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JUSTIFICATIVA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OFERTA</a:t>
                      </a:r>
                      <a:endParaRPr lang="pt-BR" sz="1400" dirty="0"/>
                    </a:p>
                  </a:txBody>
                  <a:tcPr/>
                </a:tc>
              </a:tr>
              <a:tr h="39975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AGENTE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COMUNITÁRIO DE SAÚDE (ACS) – FORMAÇÃO INICIAL ETAPA I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400" dirty="0" smtClean="0">
                          <a:latin typeface="Arial" pitchFamily="34" charset="0"/>
                          <a:cs typeface="Arial" pitchFamily="34" charset="0"/>
                        </a:rPr>
                        <a:t>Seguindo as exigências da Lei alguns municípios do Amazonas, realizaram o processo seletivo público para a categoria, no qual foram selecionados servidores que não possuem a Formação Inicial para Agentes Comunitários de Saúde oferecidos pela ETSUS-AM/CETAM com recursos do Projeto de Formação de ACS do Ministério da Saúde, entre os anos de 2006 à 2008.  Diante do exposto detectou-se a demanda para realização de novas turmas do Curso de Formação Inicial – Etapa I do itinerário formativo do Curso Técnico em Agente Comunitário de Saúde.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05 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TURMAS DESCENTRALIZADAS</a:t>
                      </a:r>
                      <a:endParaRPr lang="pt-B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14282" y="1500174"/>
            <a:ext cx="8643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PROFAPS - RECURSO 2009</a:t>
            </a:r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CURSO DE FORMAÇÃO INICIAL DO AGENTE COMUNITÁRIO DE SAÚDE PELA PORTARIA Nº 3.189 DE 18 DE DEZEMBRO DE 2009.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2011" y="214290"/>
            <a:ext cx="9081989" cy="1269773"/>
            <a:chOff x="25250" y="0"/>
            <a:chExt cx="9081989" cy="1269773"/>
          </a:xfrm>
        </p:grpSpPr>
        <p:grpSp>
          <p:nvGrpSpPr>
            <p:cNvPr id="5" name="Grupo 10"/>
            <p:cNvGrpSpPr/>
            <p:nvPr/>
          </p:nvGrpSpPr>
          <p:grpSpPr>
            <a:xfrm>
              <a:off x="25250" y="0"/>
              <a:ext cx="9081989" cy="1269773"/>
              <a:chOff x="25250" y="0"/>
              <a:chExt cx="9081989" cy="1269773"/>
            </a:xfrm>
          </p:grpSpPr>
          <p:pic>
            <p:nvPicPr>
              <p:cNvPr id="7" name="Imagem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/>
                </a:extLst>
              </a:blip>
              <a:srcRect l="47143"/>
              <a:stretch/>
            </p:blipFill>
            <p:spPr bwMode="auto">
              <a:xfrm>
                <a:off x="7358082" y="0"/>
                <a:ext cx="1749157" cy="115554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8" name="Imagem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/>
                </a:extLst>
              </a:blip>
              <a:srcRect l="32644" r="51976"/>
              <a:stretch/>
            </p:blipFill>
            <p:spPr bwMode="auto">
              <a:xfrm>
                <a:off x="25250" y="15137"/>
                <a:ext cx="1474916" cy="119928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9" name="Imagem 8"/>
              <p:cNvPicPr>
                <a:picLocks noChangeAspect="1"/>
              </p:cNvPicPr>
              <p:nvPr/>
            </p:nvPicPr>
            <p:blipFill>
              <a:blip r:embed="rId4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1428728" y="0"/>
                <a:ext cx="2143140" cy="126977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10" name="Imagem 9"/>
              <p:cNvPicPr>
                <a:picLocks noChangeAspect="1"/>
              </p:cNvPicPr>
              <p:nvPr/>
            </p:nvPicPr>
            <p:blipFill>
              <a:blip r:embed="rId5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5214942" y="0"/>
                <a:ext cx="2286016" cy="121433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6">
              <a:lum bright="-20000" contrast="40000"/>
            </a:blip>
            <a:srcRect l="46727" t="25296" r="23068" b="46555"/>
            <a:stretch>
              <a:fillRect/>
            </a:stretch>
          </p:blipFill>
          <p:spPr bwMode="auto">
            <a:xfrm>
              <a:off x="3500430" y="0"/>
              <a:ext cx="1785950" cy="124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14281" y="2428868"/>
          <a:ext cx="8729487" cy="3787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4643470"/>
                <a:gridCol w="2286017"/>
              </a:tblGrid>
              <a:tr h="4579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CURSOS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JUSTIFICATIVA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OFERTA</a:t>
                      </a:r>
                      <a:endParaRPr lang="pt-BR" sz="1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TÉCNICO EM RADIOLOGIA</a:t>
                      </a:r>
                      <a:endParaRPr lang="pt-BR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 formação técnica dos trabalhadores de nível médio é um componente decisivo para a efetivação da política nacional de saúde, capaz de fortalecer e aumentar a qualidade de atendimento do setor da saúde à população, tendo em vista o papel dos trabalhadores de nível técnico no desenvolvimento das ações e serviços de saúde.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02 TURMAS</a:t>
                      </a:r>
                      <a:endParaRPr lang="pt-B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TÉC. EM SAÚDE BUCAL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03 TURMAS</a:t>
                      </a:r>
                      <a:endParaRPr lang="pt-B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TÉC.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DE VIGILANCIA EM SAÚDE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03 TURMAS DESCENTRALIZADAS</a:t>
                      </a:r>
                      <a:endParaRPr lang="pt-B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ESP. TÉC. DE NÍVEL MÉDIO DE ENF. EM URGÊNCIA E EMERGÊNCIA </a:t>
                      </a:r>
                      <a:endParaRPr lang="pt-B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04 TURMAS</a:t>
                      </a:r>
                      <a:endParaRPr lang="pt-B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14282" y="1547328"/>
            <a:ext cx="8643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CURSOS DO PROGRAMA DE FORMAÇÃO DE PROFISSIONAIS DE NÍVEL MÉDIO PARA A SAÚDE- PROFAPS 2010 </a:t>
            </a:r>
          </a:p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PORTARIA GM/MS N° 1.626, DE 24/06/2010 E PORTARIAGM/MS N° 3.189 DE 18/12/2009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2011" y="214290"/>
            <a:ext cx="9081989" cy="1269773"/>
            <a:chOff x="25250" y="0"/>
            <a:chExt cx="9081989" cy="1269773"/>
          </a:xfrm>
        </p:grpSpPr>
        <p:grpSp>
          <p:nvGrpSpPr>
            <p:cNvPr id="5" name="Grupo 10"/>
            <p:cNvGrpSpPr/>
            <p:nvPr/>
          </p:nvGrpSpPr>
          <p:grpSpPr>
            <a:xfrm>
              <a:off x="25250" y="0"/>
              <a:ext cx="9081989" cy="1269773"/>
              <a:chOff x="25250" y="0"/>
              <a:chExt cx="9081989" cy="1269773"/>
            </a:xfrm>
          </p:grpSpPr>
          <p:pic>
            <p:nvPicPr>
              <p:cNvPr id="7" name="Imagem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/>
                </a:extLst>
              </a:blip>
              <a:srcRect l="47143"/>
              <a:stretch/>
            </p:blipFill>
            <p:spPr bwMode="auto">
              <a:xfrm>
                <a:off x="7358082" y="0"/>
                <a:ext cx="1749157" cy="115554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8" name="Imagem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/>
                </a:extLst>
              </a:blip>
              <a:srcRect l="32644" r="51976"/>
              <a:stretch/>
            </p:blipFill>
            <p:spPr bwMode="auto">
              <a:xfrm>
                <a:off x="25250" y="15137"/>
                <a:ext cx="1474916" cy="119928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9" name="Imagem 8"/>
              <p:cNvPicPr>
                <a:picLocks noChangeAspect="1"/>
              </p:cNvPicPr>
              <p:nvPr/>
            </p:nvPicPr>
            <p:blipFill>
              <a:blip r:embed="rId4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1428728" y="0"/>
                <a:ext cx="2143140" cy="1269773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10" name="Imagem 9"/>
              <p:cNvPicPr>
                <a:picLocks noChangeAspect="1"/>
              </p:cNvPicPr>
              <p:nvPr/>
            </p:nvPicPr>
            <p:blipFill>
              <a:blip r:embed="rId5" cstate="print">
                <a:lum bright="-20000" contrast="20000"/>
                <a:extLst>
                  <a:ext uri="{28A0092B-C50C-407E-A947-70E740481C1C}"/>
                </a:extLst>
              </a:blip>
              <a:stretch>
                <a:fillRect/>
              </a:stretch>
            </p:blipFill>
            <p:spPr bwMode="auto">
              <a:xfrm>
                <a:off x="5214942" y="0"/>
                <a:ext cx="2286016" cy="121433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6">
              <a:lum bright="-20000" contrast="40000"/>
            </a:blip>
            <a:srcRect l="46727" t="25296" r="23068" b="46555"/>
            <a:stretch>
              <a:fillRect/>
            </a:stretch>
          </p:blipFill>
          <p:spPr bwMode="auto">
            <a:xfrm>
              <a:off x="3500430" y="0"/>
              <a:ext cx="1785950" cy="124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lum bright="-20000" contrast="-10000"/>
            <a:extLst>
              <a:ext uri="{28A0092B-C50C-407E-A947-70E740481C1C}"/>
            </a:extLst>
          </a:blip>
          <a:stretch>
            <a:fillRect/>
          </a:stretch>
        </p:blipFill>
        <p:spPr bwMode="auto">
          <a:xfrm>
            <a:off x="284800" y="785818"/>
            <a:ext cx="8430604" cy="5214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tângulo 2"/>
          <p:cNvSpPr/>
          <p:nvPr/>
        </p:nvSpPr>
        <p:spPr>
          <a:xfrm>
            <a:off x="1643042" y="4572008"/>
            <a:ext cx="5929354" cy="1015663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6000" b="1" cap="all" dirty="0" smtClean="0">
                <a:ln w="0">
                  <a:solidFill>
                    <a:schemeClr val="tx2">
                      <a:lumMod val="7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OBRIGADA!</a:t>
            </a:r>
            <a:endParaRPr lang="pt-BR" sz="6000" b="1" cap="all" dirty="0">
              <a:ln w="0">
                <a:solidFill>
                  <a:schemeClr val="tx2">
                    <a:lumMod val="75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349</Words>
  <Application>Microsoft Office PowerPoint</Application>
  <PresentationFormat>Apresentação na tela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Company>CETAM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Francisco</dc:creator>
  <cp:lastModifiedBy>Francisco</cp:lastModifiedBy>
  <cp:revision>15</cp:revision>
  <dcterms:created xsi:type="dcterms:W3CDTF">2010-11-11T13:17:24Z</dcterms:created>
  <dcterms:modified xsi:type="dcterms:W3CDTF">2010-11-12T12:23:20Z</dcterms:modified>
</cp:coreProperties>
</file>