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4"/>
  </p:notesMasterIdLst>
  <p:sldIdLst>
    <p:sldId id="314" r:id="rId2"/>
    <p:sldId id="256" r:id="rId3"/>
    <p:sldId id="380" r:id="rId4"/>
    <p:sldId id="359" r:id="rId5"/>
    <p:sldId id="360" r:id="rId6"/>
    <p:sldId id="374" r:id="rId7"/>
    <p:sldId id="375" r:id="rId8"/>
    <p:sldId id="362" r:id="rId9"/>
    <p:sldId id="262" r:id="rId10"/>
    <p:sldId id="387" r:id="rId11"/>
    <p:sldId id="389" r:id="rId12"/>
    <p:sldId id="376" r:id="rId13"/>
    <p:sldId id="386" r:id="rId14"/>
    <p:sldId id="388" r:id="rId15"/>
    <p:sldId id="320" r:id="rId16"/>
    <p:sldId id="385" r:id="rId17"/>
    <p:sldId id="261" r:id="rId18"/>
    <p:sldId id="365" r:id="rId19"/>
    <p:sldId id="381" r:id="rId20"/>
    <p:sldId id="382" r:id="rId21"/>
    <p:sldId id="384" r:id="rId22"/>
    <p:sldId id="383" r:id="rId23"/>
    <p:sldId id="372" r:id="rId24"/>
    <p:sldId id="315" r:id="rId25"/>
    <p:sldId id="317" r:id="rId26"/>
    <p:sldId id="337" r:id="rId27"/>
    <p:sldId id="340" r:id="rId28"/>
    <p:sldId id="343" r:id="rId29"/>
    <p:sldId id="345" r:id="rId30"/>
    <p:sldId id="327" r:id="rId31"/>
    <p:sldId id="347" r:id="rId32"/>
    <p:sldId id="289" r:id="rId33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5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5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5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5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CC0000"/>
    <a:srgbClr val="6699FF"/>
    <a:srgbClr val="99CCFF"/>
    <a:srgbClr val="99FF66"/>
    <a:srgbClr val="FF6600"/>
    <a:srgbClr val="CC00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708" autoAdjust="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buClrTx/>
              <a:buSzTx/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buClrTx/>
              <a:buSzTx/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D4E16FE-B36E-4ED2-B285-396FFF03D541}" type="datetimeFigureOut">
              <a:rPr lang="pt-BR"/>
              <a:pPr>
                <a:defRPr/>
              </a:pPr>
              <a:t>28/4/2011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buClrTx/>
              <a:buSzTx/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buClrTx/>
              <a:buSzTx/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45D5CED-7C8E-4CCA-923B-E5AA4BD4BCF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0B292498-F20D-4562-9560-FEB858AC1955}" type="slidenum">
              <a:rPr lang="pt-BR" sz="1200">
                <a:latin typeface="+mn-lt"/>
              </a:rPr>
              <a:pPr algn="r">
                <a:defRPr/>
              </a:pPr>
              <a:t>14</a:t>
            </a:fld>
            <a:endParaRPr lang="pt-BR" sz="1200">
              <a:latin typeface="+mn-lt"/>
            </a:endParaRPr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6175" y="690563"/>
            <a:ext cx="4562475" cy="34226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4343400"/>
            <a:ext cx="5030787" cy="4116388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pt-BR" sz="1000" b="1" smtClean="0"/>
              <a:t>Capacidades Metodológicas</a:t>
            </a:r>
            <a:endParaRPr lang="pt-BR" sz="10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pt-BR" sz="1000" smtClean="0"/>
              <a:t>Capacidades que permitem responder a situações novas e imprevistas que se apresentem no trabalho, com relação a procedimentos, seqüências, equipamentos e produtos, encontrar soluções apropriadas e tomar decisões autonomamente. </a:t>
            </a:r>
            <a:endParaRPr lang="pt-BR" sz="1000" b="1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pt-BR" sz="1000" b="1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pt-BR" sz="1000" b="1" smtClean="0"/>
              <a:t>Capacidades Organizativas</a:t>
            </a:r>
            <a:endParaRPr lang="pt-BR" sz="10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pt-BR" sz="1000" smtClean="0"/>
              <a:t>Capacidades de coordenar as diversas atividades, participar na organização do ambiente de trabalho e administrar racional e conjuntamente os aspectos técnicos, sociais e econômicos implicados, bem como utilizar de forma adequada e segura os recursos materiais e humanos à disposição.</a:t>
            </a:r>
            <a:endParaRPr lang="pt-BR" sz="1000" b="1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pt-BR" sz="1000" b="1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pt-BR" sz="1000" b="1" smtClean="0"/>
              <a:t>Capacidades Profissionais</a:t>
            </a:r>
            <a:endParaRPr lang="pt-BR" sz="10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pt-BR" sz="1000" smtClean="0"/>
              <a:t>Conjunto de capacidades técnicas, organizativas, sociais e metodológicas, as quais, ao lado das competências básicas, constituem as competências exigidas em determinada Qualificação Profissional. </a:t>
            </a:r>
            <a:endParaRPr lang="pt-BR" sz="1000" b="1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pt-BR" sz="1000" b="1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pt-BR" sz="1000" b="1" smtClean="0"/>
              <a:t>Capacidades Sociais</a:t>
            </a:r>
            <a:endParaRPr lang="pt-BR" sz="10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pt-BR" sz="1000" smtClean="0"/>
              <a:t>Capacidades que permitem responder a relações e procedimentos estabelecidos na organização do trabalho, e integrar-se com eficácia, em nível horizontal e vertical, cooperando com outros profissionais de forma comunicativa e construtiva.</a:t>
            </a:r>
            <a:endParaRPr lang="pt-BR" sz="1000" b="1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pt-BR" sz="1000" b="1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pt-BR" sz="1000" b="1" smtClean="0"/>
              <a:t>Capacidades Técnicas</a:t>
            </a:r>
            <a:endParaRPr lang="pt-BR" sz="10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pt-BR" sz="1000" smtClean="0"/>
              <a:t>Estão relacionadas com o saber e o saber fazer próprios de uma qualificação profissional.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pt-BR" sz="1000" smtClean="0"/>
              <a:t>Capacidades que permitem operar eficientemente os objetos e variáveis que interferem diretamente na criação do produto. Implicam o domínio dos conteúdos do âmbito do trabalho e a posse de conhecimentos e habilidades necessários em sua atividade.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933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68611" name="Espaço Reservado para Número de Slid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0F35503E-45E1-497B-86FB-F3D3D0E32C55}" type="slidenum">
              <a:rPr lang="pt-BR" sz="1200">
                <a:latin typeface="+mn-lt"/>
              </a:rPr>
              <a:pPr algn="r">
                <a:defRPr/>
              </a:pPr>
              <a:t>26</a:t>
            </a:fld>
            <a:endParaRPr lang="pt-BR" sz="1200">
              <a:latin typeface="+mn-lt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rma livre 6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cs typeface="+mn-cs"/>
            </a:endParaRPr>
          </a:p>
        </p:txBody>
      </p:sp>
      <p:sp>
        <p:nvSpPr>
          <p:cNvPr id="5" name="Forma liv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cs typeface="+mn-cs"/>
            </a:endParaRPr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6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2C5464-5A37-470F-A416-72322344586A}" type="datetimeFigureOut">
              <a:rPr lang="pt-BR"/>
              <a:pPr>
                <a:defRPr/>
              </a:pPr>
              <a:t>28/4/2011</a:t>
            </a:fld>
            <a:endParaRPr lang="pt-BR"/>
          </a:p>
        </p:txBody>
      </p:sp>
      <p:sp>
        <p:nvSpPr>
          <p:cNvPr id="7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6DA6A-6CEA-4B37-BC95-B136CE32198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3D8D15-97B0-4E69-9B48-95A38C1D4163}" type="datetimeFigureOut">
              <a:rPr lang="pt-BR"/>
              <a:pPr>
                <a:defRPr/>
              </a:pPr>
              <a:t>28/4/2011</a:t>
            </a:fld>
            <a:endParaRPr lang="pt-BR"/>
          </a:p>
        </p:txBody>
      </p:sp>
      <p:sp>
        <p:nvSpPr>
          <p:cNvPr id="5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BEA6E7-BCFF-4582-A307-01166FE74A8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384A21-481C-482C-8286-735FBF896243}" type="datetimeFigureOut">
              <a:rPr lang="pt-BR"/>
              <a:pPr>
                <a:defRPr/>
              </a:pPr>
              <a:t>28/4/2011</a:t>
            </a:fld>
            <a:endParaRPr lang="pt-BR"/>
          </a:p>
        </p:txBody>
      </p:sp>
      <p:sp>
        <p:nvSpPr>
          <p:cNvPr id="5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D44729-3E46-4B1E-9334-932EDCAF32E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ítulo, conteúdo e 2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Rodapé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FB5047-C29D-48AC-B46A-A6BC96F584E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ítulo e conteúdo em cima do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13BEB6-2CFC-41A3-83F9-281010CAA06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DCE49B-8E67-4031-9DC0-325DFAEAD727}" type="datetimeFigureOut">
              <a:rPr lang="pt-BR"/>
              <a:pPr>
                <a:defRPr/>
              </a:pPr>
              <a:t>28/4/2011</a:t>
            </a:fld>
            <a:endParaRPr lang="pt-BR"/>
          </a:p>
        </p:txBody>
      </p:sp>
      <p:sp>
        <p:nvSpPr>
          <p:cNvPr id="5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067D6F-C306-4E6D-B3B1-AD7C14D1C35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rma livre 6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cs typeface="+mn-cs"/>
            </a:endParaRPr>
          </a:p>
        </p:txBody>
      </p:sp>
      <p:sp>
        <p:nvSpPr>
          <p:cNvPr id="5" name="Forma liv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cs typeface="+mn-cs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A36F98-B6DD-4EEC-BF53-A1587A3F4282}" type="datetimeFigureOut">
              <a:rPr lang="pt-BR"/>
              <a:pPr>
                <a:defRPr/>
              </a:pPr>
              <a:t>28/4/2011</a:t>
            </a:fld>
            <a:endParaRPr lang="pt-BR"/>
          </a:p>
        </p:txBody>
      </p:sp>
      <p:sp>
        <p:nvSpPr>
          <p:cNvPr id="7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A8C5EB-481D-4BC8-916A-26AC28734A0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A46C02-574B-49A9-BE4A-A28A0FD9B808}" type="datetimeFigureOut">
              <a:rPr lang="pt-BR"/>
              <a:pPr>
                <a:defRPr/>
              </a:pPr>
              <a:t>28/4/2011</a:t>
            </a:fld>
            <a:endParaRPr lang="pt-BR"/>
          </a:p>
        </p:txBody>
      </p:sp>
      <p:sp>
        <p:nvSpPr>
          <p:cNvPr id="6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4C4E1E-4B76-4CA0-A8F9-FD5E2E06EA7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47B9E2-EEE1-48D6-84D5-E059219FE2AC}" type="datetimeFigureOut">
              <a:rPr lang="pt-BR"/>
              <a:pPr>
                <a:defRPr/>
              </a:pPr>
              <a:t>28/4/2011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323CF3-AE34-4B07-BA6A-5BF74746CEC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2652B4-8AFC-4C65-9BF4-92F0BE6B1B9F}" type="datetimeFigureOut">
              <a:rPr lang="pt-BR"/>
              <a:pPr>
                <a:defRPr/>
              </a:pPr>
              <a:t>28/4/2011</a:t>
            </a:fld>
            <a:endParaRPr lang="pt-BR"/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5BA030-C2F7-4CA7-9FB3-64F7779F9D6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99F2D2-A041-4007-A1EC-5A9B192AC717}" type="datetimeFigureOut">
              <a:rPr lang="pt-BR"/>
              <a:pPr>
                <a:defRPr/>
              </a:pPr>
              <a:t>28/4/2011</a:t>
            </a:fld>
            <a:endParaRPr lang="pt-BR"/>
          </a:p>
        </p:txBody>
      </p:sp>
      <p:sp>
        <p:nvSpPr>
          <p:cNvPr id="3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9A94C1-2C5E-4F2F-8FB1-87BB4E59401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C775C6-C07C-4E15-A540-D28E4A2F6BE3}" type="datetimeFigureOut">
              <a:rPr lang="pt-BR"/>
              <a:pPr>
                <a:defRPr/>
              </a:pPr>
              <a:t>28/4/2011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56575" y="6421438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D3E089-057F-456F-85AD-981085EEFCD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pt-BR" noProof="0" smtClean="0"/>
              <a:t>Clique no ícone para adicionar uma imagem</a:t>
            </a:r>
            <a:endParaRPr lang="en-US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320023-BA0C-41C2-8CDA-852F7A01C049}" type="datetimeFigureOut">
              <a:rPr lang="pt-BR"/>
              <a:pPr>
                <a:defRPr/>
              </a:pPr>
              <a:t>28/4/2011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1F44FB-366B-41D5-B650-CC6DB5B364F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a livre 11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cs typeface="+mn-cs"/>
            </a:endParaRPr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cs typeface="+mn-cs"/>
            </a:endParaRPr>
          </a:p>
        </p:txBody>
      </p:sp>
      <p:sp>
        <p:nvSpPr>
          <p:cNvPr id="1028" name="Espaço Reservado para Título 8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  <a:endParaRPr lang="en-US" smtClean="0"/>
          </a:p>
        </p:txBody>
      </p:sp>
      <p:sp>
        <p:nvSpPr>
          <p:cNvPr id="1029" name="Espaço Reservado para Texto 29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06BB727-74AD-43C8-8003-850FD2C8D5AD}" type="datetimeFigureOut">
              <a:rPr lang="pt-BR"/>
              <a:pPr>
                <a:defRPr/>
              </a:pPr>
              <a:t>28/4/2011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7B8AEFC-7846-4F19-A87B-8FEE83C8300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5" r:id="rId1"/>
    <p:sldLayoutId id="2147483674" r:id="rId2"/>
    <p:sldLayoutId id="2147483676" r:id="rId3"/>
    <p:sldLayoutId id="2147483673" r:id="rId4"/>
    <p:sldLayoutId id="2147483677" r:id="rId5"/>
    <p:sldLayoutId id="2147483672" r:id="rId6"/>
    <p:sldLayoutId id="2147483671" r:id="rId7"/>
    <p:sldLayoutId id="2147483678" r:id="rId8"/>
    <p:sldLayoutId id="2147483679" r:id="rId9"/>
    <p:sldLayoutId id="2147483670" r:id="rId10"/>
    <p:sldLayoutId id="2147483669" r:id="rId11"/>
    <p:sldLayoutId id="2147483680" r:id="rId12"/>
    <p:sldLayoutId id="2147483681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Verdana" pitchFamily="34" charset="0"/>
        </a:defRPr>
      </a:lvl9pPr>
    </p:titleStyle>
    <p:bodyStyle>
      <a:lvl1pPr marL="419100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100000"/>
        <a:buFont typeface="Arial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mailto:suelycatharino@hotmail.co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ubtítulo 2"/>
          <p:cNvSpPr>
            <a:spLocks noGrp="1"/>
          </p:cNvSpPr>
          <p:nvPr>
            <p:ph type="subTitle" idx="1"/>
          </p:nvPr>
        </p:nvSpPr>
        <p:spPr>
          <a:xfrm>
            <a:off x="1" y="908720"/>
            <a:ext cx="8964488" cy="145348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pt-BR" sz="36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SEMINÁRIO NACIONAL PROFAPS</a:t>
            </a:r>
            <a:r>
              <a:rPr lang="pt-B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</a:p>
        </p:txBody>
      </p:sp>
      <p:sp>
        <p:nvSpPr>
          <p:cNvPr id="17412" name="Subtítulo 2"/>
          <p:cNvSpPr>
            <a:spLocks/>
          </p:cNvSpPr>
          <p:nvPr/>
        </p:nvSpPr>
        <p:spPr bwMode="auto">
          <a:xfrm>
            <a:off x="468313" y="4941888"/>
            <a:ext cx="6480175" cy="804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rIns="45720" bIns="0" anchor="b"/>
          <a:lstStyle/>
          <a:p>
            <a:pPr algn="r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None/>
              <a:defRPr/>
            </a:pPr>
            <a:r>
              <a:rPr lang="pt-BR" sz="37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27, 28 e 29  de </a:t>
            </a:r>
            <a:endParaRPr lang="pt-BR" sz="37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r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None/>
              <a:defRPr/>
            </a:pPr>
            <a:r>
              <a:rPr lang="pt-BR" sz="37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abril </a:t>
            </a:r>
            <a:r>
              <a:rPr lang="pt-BR" sz="37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/ </a:t>
            </a:r>
            <a:r>
              <a:rPr lang="pt-BR" sz="37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2011</a:t>
            </a:r>
            <a:endParaRPr lang="pt-BR" sz="37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r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None/>
              <a:defRPr/>
            </a:pPr>
            <a:r>
              <a:rPr lang="pt-BR" sz="37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BRASÍLIA </a:t>
            </a:r>
            <a:r>
              <a:rPr lang="pt-BR" sz="37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– MT </a:t>
            </a:r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pt-BR" sz="3000" b="1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COMPETÊNCIA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5157788"/>
            <a:ext cx="8642350" cy="1223962"/>
          </a:xfrm>
        </p:spPr>
        <p:txBody>
          <a:bodyPr>
            <a:normAutofit/>
          </a:bodyPr>
          <a:lstStyle/>
          <a:p>
            <a:pPr algn="ctr" eaLnBrk="1" hangingPunct="1">
              <a:buFontTx/>
              <a:buNone/>
            </a:pPr>
            <a:r>
              <a:rPr lang="pt-BR" sz="20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Ser competente é ser capaz de mobilizar conhecimentos, informações e até mesmo hábitos, para aplicá-los, com capacidade de julgamento, em situações reais e concretas, individual e coletivamente.</a:t>
            </a:r>
          </a:p>
        </p:txBody>
      </p:sp>
      <p:sp>
        <p:nvSpPr>
          <p:cNvPr id="32771" name="AutoShape 4"/>
          <p:cNvSpPr>
            <a:spLocks noChangeArrowheads="1"/>
          </p:cNvSpPr>
          <p:nvPr/>
        </p:nvSpPr>
        <p:spPr bwMode="auto">
          <a:xfrm rot="-8249940">
            <a:off x="3455988" y="1246188"/>
            <a:ext cx="2355850" cy="23876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0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17694720 60000 65536"/>
              <a:gd name="T17" fmla="*/ 11796480 60000 65536"/>
              <a:gd name="T18" fmla="*/ 17694720 60000 65536"/>
              <a:gd name="T19" fmla="*/ 11796480 60000 65536"/>
              <a:gd name="T20" fmla="*/ 5898240 60000 65536"/>
              <a:gd name="T21" fmla="*/ 5898240 60000 65536"/>
              <a:gd name="T22" fmla="*/ 0 60000 65536"/>
              <a:gd name="T23" fmla="*/ 0 60000 65536"/>
              <a:gd name="T24" fmla="*/ 1452 w 21600"/>
              <a:gd name="T25" fmla="*/ 16615 h 21600"/>
              <a:gd name="T26" fmla="*/ 18514 w 21600"/>
              <a:gd name="T27" fmla="*/ 18514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17565" y="0"/>
                </a:moveTo>
                <a:lnTo>
                  <a:pt x="13529" y="6171"/>
                </a:lnTo>
                <a:lnTo>
                  <a:pt x="16615" y="6171"/>
                </a:lnTo>
                <a:lnTo>
                  <a:pt x="16615" y="16615"/>
                </a:lnTo>
                <a:lnTo>
                  <a:pt x="6171" y="16615"/>
                </a:lnTo>
                <a:lnTo>
                  <a:pt x="6171" y="13529"/>
                </a:lnTo>
                <a:lnTo>
                  <a:pt x="0" y="17565"/>
                </a:lnTo>
                <a:lnTo>
                  <a:pt x="6171" y="21600"/>
                </a:lnTo>
                <a:lnTo>
                  <a:pt x="6171" y="18514"/>
                </a:lnTo>
                <a:lnTo>
                  <a:pt x="18514" y="18514"/>
                </a:lnTo>
                <a:lnTo>
                  <a:pt x="18514" y="6171"/>
                </a:lnTo>
                <a:lnTo>
                  <a:pt x="21600" y="6171"/>
                </a:lnTo>
                <a:close/>
              </a:path>
            </a:pathLst>
          </a:custGeom>
          <a:solidFill>
            <a:srgbClr val="66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2772" name="Text Box 5"/>
          <p:cNvSpPr txBox="1">
            <a:spLocks noChangeArrowheads="1"/>
          </p:cNvSpPr>
          <p:nvPr/>
        </p:nvSpPr>
        <p:spPr bwMode="auto">
          <a:xfrm>
            <a:off x="1042988" y="2997200"/>
            <a:ext cx="3525837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BR" sz="3200"/>
              <a:t>SABER</a:t>
            </a:r>
          </a:p>
          <a:p>
            <a:pPr algn="ctr"/>
            <a:endParaRPr lang="pt-BR" sz="3200"/>
          </a:p>
          <a:p>
            <a:pPr algn="ctr"/>
            <a:r>
              <a:rPr lang="pt-BR" sz="3200"/>
              <a:t>CONHECIMENTO</a:t>
            </a:r>
          </a:p>
        </p:txBody>
      </p:sp>
      <p:sp>
        <p:nvSpPr>
          <p:cNvPr id="32773" name="AutoShape 6"/>
          <p:cNvSpPr>
            <a:spLocks noChangeArrowheads="1"/>
          </p:cNvSpPr>
          <p:nvPr/>
        </p:nvSpPr>
        <p:spPr bwMode="auto">
          <a:xfrm>
            <a:off x="2555875" y="3573463"/>
            <a:ext cx="358775" cy="433387"/>
          </a:xfrm>
          <a:prstGeom prst="downArrow">
            <a:avLst>
              <a:gd name="adj1" fmla="val 50000"/>
              <a:gd name="adj2" fmla="val 3019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 sz="1800">
              <a:latin typeface="Verdana" pitchFamily="34" charset="0"/>
            </a:endParaRPr>
          </a:p>
        </p:txBody>
      </p:sp>
      <p:sp>
        <p:nvSpPr>
          <p:cNvPr id="32774" name="Text Box 7"/>
          <p:cNvSpPr txBox="1">
            <a:spLocks noChangeArrowheads="1"/>
          </p:cNvSpPr>
          <p:nvPr/>
        </p:nvSpPr>
        <p:spPr bwMode="auto">
          <a:xfrm>
            <a:off x="5794375" y="2997200"/>
            <a:ext cx="1512888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BR" sz="3200"/>
              <a:t>FAZER</a:t>
            </a:r>
          </a:p>
          <a:p>
            <a:pPr algn="ctr"/>
            <a:endParaRPr lang="pt-BR" sz="3200"/>
          </a:p>
          <a:p>
            <a:pPr algn="ctr"/>
            <a:r>
              <a:rPr lang="pt-BR" sz="3200"/>
              <a:t>AGIR</a:t>
            </a:r>
          </a:p>
        </p:txBody>
      </p:sp>
      <p:sp>
        <p:nvSpPr>
          <p:cNvPr id="32775" name="AutoShape 8"/>
          <p:cNvSpPr>
            <a:spLocks noChangeArrowheads="1"/>
          </p:cNvSpPr>
          <p:nvPr/>
        </p:nvSpPr>
        <p:spPr bwMode="auto">
          <a:xfrm>
            <a:off x="6443663" y="3573463"/>
            <a:ext cx="358775" cy="433387"/>
          </a:xfrm>
          <a:prstGeom prst="downArrow">
            <a:avLst>
              <a:gd name="adj1" fmla="val 50000"/>
              <a:gd name="adj2" fmla="val 3019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 sz="1800">
              <a:latin typeface="Verdan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88" y="260350"/>
            <a:ext cx="7527925" cy="720725"/>
          </a:xfrm>
        </p:spPr>
        <p:txBody>
          <a:bodyPr/>
          <a:lstStyle/>
          <a:p>
            <a:pPr algn="ctr" eaLnBrk="1" hangingPunct="1"/>
            <a:r>
              <a:rPr lang="pt-BR" sz="2700" b="1" smtClean="0">
                <a:latin typeface="Arial" charset="0"/>
              </a:rPr>
              <a:t>Conceito de Competência Profissional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1171575"/>
            <a:ext cx="8607425" cy="53530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chemeClr val="tx1"/>
              </a:buClr>
              <a:buSzTx/>
            </a:pPr>
            <a:r>
              <a:rPr lang="pt-BR" sz="1700" smtClean="0">
                <a:latin typeface="Arial" charset="0"/>
              </a:rPr>
              <a:t>Capacidade de mobilizar, articular e colocar em ação:</a:t>
            </a:r>
          </a:p>
          <a:p>
            <a:pPr lvl="2" eaLnBrk="1" hangingPunct="1">
              <a:lnSpc>
                <a:spcPct val="80000"/>
              </a:lnSpc>
              <a:buClr>
                <a:schemeClr val="tx1"/>
              </a:buClr>
              <a:buSzTx/>
            </a:pPr>
            <a:r>
              <a:rPr lang="pt-BR" sz="1900" b="1" smtClean="0">
                <a:solidFill>
                  <a:srgbClr val="CC0000"/>
                </a:solidFill>
                <a:latin typeface="Arial" charset="0"/>
              </a:rPr>
              <a:t>C</a:t>
            </a:r>
            <a:r>
              <a:rPr lang="pt-BR" sz="1900" b="1" smtClean="0">
                <a:latin typeface="Arial" charset="0"/>
              </a:rPr>
              <a:t>onhecimentos</a:t>
            </a:r>
          </a:p>
          <a:p>
            <a:pPr lvl="2" eaLnBrk="1" hangingPunct="1">
              <a:lnSpc>
                <a:spcPct val="80000"/>
              </a:lnSpc>
              <a:buClr>
                <a:schemeClr val="tx1"/>
              </a:buClr>
              <a:buSzTx/>
            </a:pPr>
            <a:r>
              <a:rPr lang="pt-BR" sz="1900" b="1" smtClean="0">
                <a:solidFill>
                  <a:srgbClr val="CC0000"/>
                </a:solidFill>
                <a:latin typeface="Arial" charset="0"/>
              </a:rPr>
              <a:t>H</a:t>
            </a:r>
            <a:r>
              <a:rPr lang="pt-BR" sz="1900" b="1" smtClean="0">
                <a:latin typeface="Arial" charset="0"/>
              </a:rPr>
              <a:t>abilidades</a:t>
            </a:r>
          </a:p>
          <a:p>
            <a:pPr lvl="2" eaLnBrk="1" hangingPunct="1">
              <a:lnSpc>
                <a:spcPct val="80000"/>
              </a:lnSpc>
              <a:buClr>
                <a:schemeClr val="tx1"/>
              </a:buClr>
              <a:buSzTx/>
            </a:pPr>
            <a:r>
              <a:rPr lang="pt-BR" sz="1900" b="1" smtClean="0">
                <a:solidFill>
                  <a:srgbClr val="CC0000"/>
                </a:solidFill>
                <a:latin typeface="Arial" charset="0"/>
              </a:rPr>
              <a:t>A</a:t>
            </a:r>
            <a:r>
              <a:rPr lang="pt-BR" sz="1900" b="1" smtClean="0">
                <a:latin typeface="Arial" charset="0"/>
              </a:rPr>
              <a:t>titudes</a:t>
            </a:r>
          </a:p>
          <a:p>
            <a:pPr lvl="2" eaLnBrk="1" hangingPunct="1">
              <a:lnSpc>
                <a:spcPct val="80000"/>
              </a:lnSpc>
              <a:buClr>
                <a:schemeClr val="tx1"/>
              </a:buClr>
              <a:buSzTx/>
            </a:pPr>
            <a:r>
              <a:rPr lang="pt-BR" sz="1900" b="1" smtClean="0">
                <a:solidFill>
                  <a:srgbClr val="CC0000"/>
                </a:solidFill>
                <a:latin typeface="Arial" charset="0"/>
              </a:rPr>
              <a:t>V</a:t>
            </a:r>
            <a:r>
              <a:rPr lang="pt-BR" sz="1900" b="1" smtClean="0">
                <a:latin typeface="Arial" charset="0"/>
              </a:rPr>
              <a:t>alores</a:t>
            </a:r>
          </a:p>
          <a:p>
            <a:pPr lvl="2" eaLnBrk="1" hangingPunct="1">
              <a:lnSpc>
                <a:spcPct val="80000"/>
              </a:lnSpc>
              <a:buClr>
                <a:schemeClr val="tx1"/>
              </a:buClr>
              <a:buSzTx/>
            </a:pPr>
            <a:r>
              <a:rPr lang="pt-BR" sz="1900" b="1" smtClean="0">
                <a:solidFill>
                  <a:srgbClr val="CC0000"/>
                </a:solidFill>
                <a:latin typeface="Arial" charset="0"/>
              </a:rPr>
              <a:t>E</a:t>
            </a:r>
            <a:r>
              <a:rPr lang="pt-BR" sz="1900" b="1" smtClean="0">
                <a:latin typeface="Arial" charset="0"/>
              </a:rPr>
              <a:t>moções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Tx/>
            </a:pPr>
            <a:r>
              <a:rPr lang="pt-BR" sz="1700" smtClean="0">
                <a:latin typeface="Arial" charset="0"/>
              </a:rPr>
              <a:t>Desempenho eficiente e eficaz de atividades requeridas pela natureza do trabalho, para responder aos novos desafios da atuação profissional e do exercício social  da cidadania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Tx/>
              <a:buFont typeface="Wingdings 2" pitchFamily="18" charset="2"/>
              <a:buNone/>
            </a:pPr>
            <a:endParaRPr lang="pt-BR" sz="170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Tx/>
            </a:pPr>
            <a:r>
              <a:rPr lang="pt-BR" sz="1700" smtClean="0">
                <a:latin typeface="Arial" charset="0"/>
              </a:rPr>
              <a:t>Competências Profissionais devem ser definidas com clareza, a partir da identificação de perfis profissionais de conclusão:</a:t>
            </a:r>
          </a:p>
          <a:p>
            <a:pPr lvl="2" eaLnBrk="1" hangingPunct="1">
              <a:lnSpc>
                <a:spcPct val="80000"/>
              </a:lnSpc>
              <a:buClr>
                <a:schemeClr val="tx1"/>
              </a:buClr>
              <a:buSzTx/>
            </a:pPr>
            <a:r>
              <a:rPr lang="pt-BR" sz="1700" smtClean="0">
                <a:latin typeface="Arial" charset="0"/>
              </a:rPr>
              <a:t>Básicas: garantidas essencialmente pela Educação Básica, em especial no Ensino Médio </a:t>
            </a:r>
          </a:p>
          <a:p>
            <a:pPr lvl="2" eaLnBrk="1" hangingPunct="1">
              <a:lnSpc>
                <a:spcPct val="80000"/>
              </a:lnSpc>
              <a:buClr>
                <a:schemeClr val="tx1"/>
              </a:buClr>
              <a:buSzTx/>
            </a:pPr>
            <a:r>
              <a:rPr lang="pt-BR" sz="1700" smtClean="0">
                <a:latin typeface="Arial" charset="0"/>
              </a:rPr>
              <a:t>Gerais: comuns ao conjunto de profissionais do mesmo Eixo Tecnológico</a:t>
            </a:r>
          </a:p>
          <a:p>
            <a:pPr lvl="2" eaLnBrk="1" hangingPunct="1">
              <a:lnSpc>
                <a:spcPct val="80000"/>
              </a:lnSpc>
              <a:buClr>
                <a:schemeClr val="tx1"/>
              </a:buClr>
              <a:buSzTx/>
            </a:pPr>
            <a:r>
              <a:rPr lang="pt-BR" sz="1700" smtClean="0">
                <a:latin typeface="Arial" charset="0"/>
              </a:rPr>
              <a:t>Específicas: próprias da habilitação profissional técnica de nível médio ou da graduação tecnológica</a:t>
            </a:r>
          </a:p>
          <a:p>
            <a:pPr lvl="2" eaLnBrk="1" hangingPunct="1">
              <a:lnSpc>
                <a:spcPct val="80000"/>
              </a:lnSpc>
              <a:buClr>
                <a:schemeClr val="tx1"/>
              </a:buClr>
              <a:buSzTx/>
              <a:buFont typeface="Arial" charset="0"/>
              <a:buNone/>
            </a:pPr>
            <a:endParaRPr lang="pt-BR" sz="170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Tx/>
            </a:pPr>
            <a:r>
              <a:rPr lang="pt-BR" sz="1700" smtClean="0">
                <a:latin typeface="Arial" charset="0"/>
              </a:rPr>
              <a:t>Competências Técnicas exigem conhecimento tecnológico e cultivo dos valores da cultura do trabalho. O Saber do Trabalho informa o Saber Tecnológico e vice-versa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686800" cy="1143000"/>
          </a:xfrm>
        </p:spPr>
        <p:txBody>
          <a:bodyPr/>
          <a:lstStyle/>
          <a:p>
            <a:pPr lvl="0"/>
            <a:r>
              <a:rPr lang="pt-BR" sz="4400" b="1" dirty="0" smtClean="0"/>
              <a:t>Alterações na legislação </a:t>
            </a:r>
            <a:endParaRPr lang="pt-BR" sz="4400" b="1" dirty="0"/>
          </a:p>
        </p:txBody>
      </p:sp>
      <p:sp>
        <p:nvSpPr>
          <p:cNvPr id="3" name="Retângulo 2"/>
          <p:cNvSpPr/>
          <p:nvPr/>
        </p:nvSpPr>
        <p:spPr>
          <a:xfrm>
            <a:off x="323528" y="1484784"/>
            <a:ext cx="993710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pt-BR" sz="2800" b="1" dirty="0" smtClean="0">
                <a:latin typeface="+mn-lt"/>
              </a:rPr>
              <a:t> </a:t>
            </a:r>
          </a:p>
          <a:p>
            <a:pPr lvl="0">
              <a:buFont typeface="Wingdings" pitchFamily="2" charset="2"/>
              <a:buChar char="Ø"/>
            </a:pPr>
            <a:r>
              <a:rPr lang="pt-BR" sz="2800" b="1" dirty="0" smtClean="0">
                <a:latin typeface="+mn-lt"/>
              </a:rPr>
              <a:t>  articulação com outras modalidades e o ensino médio;</a:t>
            </a:r>
          </a:p>
          <a:p>
            <a:pPr lvl="0">
              <a:buFont typeface="Wingdings" pitchFamily="2" charset="2"/>
              <a:buChar char="Ø"/>
            </a:pPr>
            <a:r>
              <a:rPr lang="pt-BR" sz="2800" b="1" dirty="0" smtClean="0">
                <a:latin typeface="+mn-lt"/>
              </a:rPr>
              <a:t>  organização por eixo tecnológico; </a:t>
            </a:r>
          </a:p>
          <a:p>
            <a:pPr lvl="0">
              <a:buFont typeface="Wingdings" pitchFamily="2" charset="2"/>
              <a:buChar char="Ø"/>
            </a:pPr>
            <a:r>
              <a:rPr lang="pt-BR" sz="2800" b="1" dirty="0" smtClean="0">
                <a:latin typeface="+mn-lt"/>
              </a:rPr>
              <a:t>  resgate do histórico e da lógica dos conhecimentos científico-tecnológicos;</a:t>
            </a:r>
          </a:p>
          <a:p>
            <a:pPr lvl="0">
              <a:buFont typeface="Wingdings" pitchFamily="2" charset="2"/>
              <a:buChar char="Ø"/>
            </a:pPr>
            <a:r>
              <a:rPr lang="pt-BR" sz="2800" b="1" dirty="0" smtClean="0">
                <a:latin typeface="+mn-lt"/>
              </a:rPr>
              <a:t>  base politécnica comum;</a:t>
            </a:r>
          </a:p>
          <a:p>
            <a:pPr>
              <a:buFont typeface="Wingdings" pitchFamily="2" charset="2"/>
              <a:buChar char="Ø"/>
            </a:pPr>
            <a:r>
              <a:rPr lang="pt-BR" sz="2800" b="1" dirty="0" smtClean="0">
                <a:latin typeface="+mn-lt"/>
              </a:rPr>
              <a:t>  formas de oferta: integrada, concomitante, subsequente. </a:t>
            </a:r>
            <a:endParaRPr lang="pt-BR" sz="2800" b="1" dirty="0">
              <a:latin typeface="+mn-lt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400" b="1" dirty="0" smtClean="0">
                <a:latin typeface="+mn-lt"/>
              </a:rPr>
              <a:t>conceitos e concepções</a:t>
            </a:r>
            <a:endParaRPr lang="pt-BR" sz="4400" b="1" dirty="0">
              <a:latin typeface="+mn-lt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323528" y="1459230"/>
            <a:ext cx="828092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buFont typeface="Wingdings" pitchFamily="2" charset="2"/>
              <a:buChar char="§"/>
            </a:pPr>
            <a:endParaRPr lang="pt-BR" sz="2800" b="1" dirty="0" smtClean="0">
              <a:latin typeface="+mn-lt"/>
            </a:endParaRPr>
          </a:p>
          <a:p>
            <a:pPr eaLnBrk="1" hangingPunct="1">
              <a:buFont typeface="Wingdings" pitchFamily="2" charset="2"/>
              <a:buChar char="§"/>
            </a:pPr>
            <a:endParaRPr lang="pt-BR" sz="2800" b="1" dirty="0" smtClean="0">
              <a:latin typeface="+mn-lt"/>
            </a:endParaRPr>
          </a:p>
          <a:p>
            <a:pPr eaLnBrk="1" hangingPunct="1">
              <a:buFont typeface="Wingdings" pitchFamily="2" charset="2"/>
              <a:buChar char="§"/>
            </a:pPr>
            <a:r>
              <a:rPr lang="pt-BR" sz="2800" b="1" dirty="0" smtClean="0">
                <a:latin typeface="+mn-lt"/>
              </a:rPr>
              <a:t>formação integral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pt-BR" sz="2800" b="1" dirty="0" smtClean="0">
                <a:latin typeface="+mn-lt"/>
              </a:rPr>
              <a:t>cidadania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pt-BR" sz="2800" b="1" dirty="0" smtClean="0">
                <a:latin typeface="+mn-lt"/>
              </a:rPr>
              <a:t>categorias indissociáveis da formação humana: trabalho, cultura, ciência e tecnologia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pt-BR" sz="2800" b="1" dirty="0" smtClean="0">
                <a:latin typeface="+mn-lt"/>
              </a:rPr>
              <a:t>trabalho como princípio educativo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pt-BR" sz="2800" b="1" dirty="0" smtClean="0">
                <a:latin typeface="+mn-lt"/>
              </a:rPr>
              <a:t>produção do conhecimento: pesquisa como princípio </a:t>
            </a:r>
            <a:r>
              <a:rPr lang="pt-BR" sz="2800" b="1" dirty="0" smtClean="0">
                <a:latin typeface="+mn-lt"/>
              </a:rPr>
              <a:t>pedagógico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pt-BR" sz="2800" b="1" dirty="0" smtClean="0">
                <a:latin typeface="+mn-lt"/>
              </a:rPr>
              <a:t>Educação:processos e prática</a:t>
            </a:r>
            <a:r>
              <a:rPr lang="pt-BR" sz="2800" b="1" baseline="-25000" dirty="0" smtClean="0">
                <a:latin typeface="+mn-lt"/>
              </a:rPr>
              <a:t>-</a:t>
            </a:r>
            <a:r>
              <a:rPr lang="pt-BR" sz="2800" b="1" dirty="0" smtClean="0">
                <a:latin typeface="+mn-lt"/>
              </a:rPr>
              <a:t> Práxis Social(espaço de garantia dos direitos)</a:t>
            </a:r>
            <a:endParaRPr lang="pt-BR" sz="2800" b="1" dirty="0" smtClean="0">
              <a:latin typeface="+mn-lt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Oval 4"/>
          <p:cNvSpPr>
            <a:spLocks noChangeArrowheads="1"/>
          </p:cNvSpPr>
          <p:nvPr/>
        </p:nvSpPr>
        <p:spPr bwMode="auto">
          <a:xfrm>
            <a:off x="1676400" y="4005263"/>
            <a:ext cx="4876800" cy="1693862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20000"/>
              </a:spcBef>
              <a:buClr>
                <a:schemeClr val="accent1"/>
              </a:buClr>
              <a:buSzPct val="80000"/>
              <a:defRPr/>
            </a:pPr>
            <a:r>
              <a:rPr lang="es-ES_tradnl" sz="18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Sociais</a:t>
            </a:r>
          </a:p>
          <a:p>
            <a:pPr algn="ctr">
              <a:spcBef>
                <a:spcPct val="20000"/>
              </a:spcBef>
              <a:buClr>
                <a:schemeClr val="accent1"/>
              </a:buClr>
              <a:buSzPct val="80000"/>
              <a:defRPr/>
            </a:pPr>
            <a:r>
              <a:rPr lang="es-ES_tradnl" sz="18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Organizativas</a:t>
            </a:r>
          </a:p>
          <a:p>
            <a:pPr algn="ctr">
              <a:spcBef>
                <a:spcPct val="20000"/>
              </a:spcBef>
              <a:buClr>
                <a:schemeClr val="accent1"/>
              </a:buClr>
              <a:buSzPct val="80000"/>
              <a:defRPr/>
            </a:pPr>
            <a:r>
              <a:rPr lang="es-ES_tradnl" sz="18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Metodológicas</a:t>
            </a:r>
          </a:p>
        </p:txBody>
      </p:sp>
      <p:sp>
        <p:nvSpPr>
          <p:cNvPr id="95235" name="Text Box 6"/>
          <p:cNvSpPr txBox="1">
            <a:spLocks noChangeArrowheads="1"/>
          </p:cNvSpPr>
          <p:nvPr/>
        </p:nvSpPr>
        <p:spPr bwMode="auto">
          <a:xfrm>
            <a:off x="111125" y="2536825"/>
            <a:ext cx="2362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s-ES_tradnl" sz="1800">
                <a:latin typeface="Verdana" pitchFamily="34" charset="0"/>
              </a:rPr>
              <a:t> </a:t>
            </a:r>
          </a:p>
        </p:txBody>
      </p:sp>
      <p:sp>
        <p:nvSpPr>
          <p:cNvPr id="38919" name="Text Box 7"/>
          <p:cNvSpPr txBox="1">
            <a:spLocks noChangeArrowheads="1"/>
          </p:cNvSpPr>
          <p:nvPr/>
        </p:nvSpPr>
        <p:spPr bwMode="auto">
          <a:xfrm>
            <a:off x="4284663" y="2205038"/>
            <a:ext cx="34258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1"/>
              </a:buClr>
              <a:buSzPct val="80000"/>
              <a:defRPr/>
            </a:pPr>
            <a:r>
              <a:rPr lang="es-ES_tradnl" sz="18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 </a:t>
            </a:r>
            <a:endParaRPr lang="es-ES_tradnl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95237" name="Text Box 9"/>
          <p:cNvSpPr txBox="1">
            <a:spLocks noChangeArrowheads="1"/>
          </p:cNvSpPr>
          <p:nvPr/>
        </p:nvSpPr>
        <p:spPr bwMode="auto">
          <a:xfrm>
            <a:off x="0" y="1628775"/>
            <a:ext cx="3581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es-ES_tradnl" sz="2200" b="1"/>
          </a:p>
          <a:p>
            <a:pPr eaLnBrk="0" hangingPunct="0"/>
            <a:endParaRPr lang="es-ES_tradnl" sz="1800">
              <a:latin typeface="Verdana" pitchFamily="34" charset="0"/>
            </a:endParaRPr>
          </a:p>
        </p:txBody>
      </p:sp>
      <p:sp>
        <p:nvSpPr>
          <p:cNvPr id="38923" name="Oval 11"/>
          <p:cNvSpPr>
            <a:spLocks noChangeArrowheads="1"/>
          </p:cNvSpPr>
          <p:nvPr/>
        </p:nvSpPr>
        <p:spPr bwMode="auto">
          <a:xfrm flipH="1" flipV="1">
            <a:off x="468313" y="2276475"/>
            <a:ext cx="3657600" cy="2057400"/>
          </a:xfrm>
          <a:prstGeom prst="ellipse">
            <a:avLst/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rot="10800000" wrap="none" anchor="ctr"/>
          <a:lstStyle/>
          <a:p>
            <a:pPr algn="ctr" eaLnBrk="0" hangingPunct="0">
              <a:defRPr/>
            </a:pPr>
            <a:r>
              <a:rPr lang="es-ES_tradnl" sz="18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Fundamentos Técnicos e </a:t>
            </a:r>
          </a:p>
          <a:p>
            <a:pPr algn="ctr" eaLnBrk="0" hangingPunct="0">
              <a:defRPr/>
            </a:pPr>
            <a:r>
              <a:rPr lang="es-ES_tradnl" sz="18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Científicos</a:t>
            </a:r>
          </a:p>
        </p:txBody>
      </p:sp>
      <p:sp>
        <p:nvSpPr>
          <p:cNvPr id="95239" name="Rectangle 12"/>
          <p:cNvSpPr>
            <a:spLocks noChangeArrowheads="1"/>
          </p:cNvSpPr>
          <p:nvPr/>
        </p:nvSpPr>
        <p:spPr bwMode="auto">
          <a:xfrm>
            <a:off x="884238" y="836712"/>
            <a:ext cx="6818312" cy="822226"/>
          </a:xfrm>
          <a:prstGeom prst="rect">
            <a:avLst/>
          </a:prstGeom>
          <a:solidFill>
            <a:srgbClr val="0066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90500">
              <a:lnSpc>
                <a:spcPct val="130000"/>
              </a:lnSpc>
              <a:spcBef>
                <a:spcPct val="20000"/>
              </a:spcBef>
            </a:pPr>
            <a:r>
              <a:rPr lang="pt-BR" sz="2000" b="1" dirty="0">
                <a:solidFill>
                  <a:srgbClr val="FFFFFF"/>
                </a:solidFill>
              </a:rPr>
              <a:t>DIMENSÕES DA COMPETÊNCIA PROFISSIONAL</a:t>
            </a:r>
            <a:endParaRPr lang="es-ES_tradnl" sz="2000" dirty="0">
              <a:solidFill>
                <a:srgbClr val="FFFFFF"/>
              </a:solidFill>
            </a:endParaRPr>
          </a:p>
        </p:txBody>
      </p:sp>
      <p:sp>
        <p:nvSpPr>
          <p:cNvPr id="95240" name="Rectangle 13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1476375" y="76200"/>
            <a:ext cx="7151688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pt-BR" sz="1800">
              <a:latin typeface="Verdana" pitchFamily="34" charset="0"/>
            </a:endParaRPr>
          </a:p>
        </p:txBody>
      </p:sp>
      <p:sp>
        <p:nvSpPr>
          <p:cNvPr id="95241" name="Rectangle 14"/>
          <p:cNvSpPr>
            <a:spLocks noChangeArrowheads="1"/>
          </p:cNvSpPr>
          <p:nvPr/>
        </p:nvSpPr>
        <p:spPr bwMode="auto">
          <a:xfrm>
            <a:off x="523875" y="549275"/>
            <a:ext cx="6840538" cy="143421"/>
          </a:xfrm>
          <a:prstGeom prst="rect">
            <a:avLst/>
          </a:prstGeom>
          <a:gradFill rotWithShape="0">
            <a:gsLst>
              <a:gs pos="0">
                <a:srgbClr val="118722"/>
              </a:gs>
              <a:gs pos="50000">
                <a:srgbClr val="CCFF66"/>
              </a:gs>
              <a:gs pos="100000">
                <a:srgbClr val="118722"/>
              </a:gs>
            </a:gsLst>
            <a:lin ang="5400000" scaled="1"/>
          </a:gradFill>
          <a:ln w="57150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</a:pPr>
            <a:endParaRPr lang="es-ES_tradnl" sz="2800" b="1" dirty="0">
              <a:solidFill>
                <a:srgbClr val="000000"/>
              </a:solidFill>
            </a:endParaRPr>
          </a:p>
        </p:txBody>
      </p:sp>
      <p:sp>
        <p:nvSpPr>
          <p:cNvPr id="95242" name="Text Box 17"/>
          <p:cNvSpPr txBox="1">
            <a:spLocks noChangeArrowheads="1"/>
          </p:cNvSpPr>
          <p:nvPr/>
        </p:nvSpPr>
        <p:spPr bwMode="auto">
          <a:xfrm>
            <a:off x="4356100" y="5589588"/>
            <a:ext cx="36004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200" b="1" dirty="0"/>
              <a:t>Competências de </a:t>
            </a:r>
            <a:r>
              <a:rPr lang="pt-BR" sz="2200" b="1" dirty="0" smtClean="0"/>
              <a:t>Gestão</a:t>
            </a:r>
            <a:endParaRPr lang="pt-BR" sz="2200" b="1" dirty="0"/>
          </a:p>
        </p:txBody>
      </p:sp>
      <p:sp>
        <p:nvSpPr>
          <p:cNvPr id="95243" name="Text Box 10"/>
          <p:cNvSpPr txBox="1">
            <a:spLocks noChangeArrowheads="1"/>
          </p:cNvSpPr>
          <p:nvPr/>
        </p:nvSpPr>
        <p:spPr bwMode="auto">
          <a:xfrm>
            <a:off x="4643438" y="1916113"/>
            <a:ext cx="3851275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s-ES_tradnl" sz="2200" b="1">
                <a:solidFill>
                  <a:srgbClr val="FFFFFF"/>
                </a:solidFill>
              </a:rPr>
              <a:t>Competências Específicas</a:t>
            </a:r>
          </a:p>
        </p:txBody>
      </p:sp>
      <p:sp>
        <p:nvSpPr>
          <p:cNvPr id="95244" name="Text Box 10"/>
          <p:cNvSpPr txBox="1">
            <a:spLocks noChangeArrowheads="1"/>
          </p:cNvSpPr>
          <p:nvPr/>
        </p:nvSpPr>
        <p:spPr bwMode="auto">
          <a:xfrm>
            <a:off x="0" y="1700213"/>
            <a:ext cx="3851275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s-ES_tradnl" sz="2200" b="1">
                <a:solidFill>
                  <a:srgbClr val="FFFFFF"/>
                </a:solidFill>
              </a:rPr>
              <a:t>Competências Básicas</a:t>
            </a:r>
          </a:p>
        </p:txBody>
      </p:sp>
      <p:sp>
        <p:nvSpPr>
          <p:cNvPr id="71683" name="Oval 5"/>
          <p:cNvSpPr>
            <a:spLocks noChangeArrowheads="1"/>
          </p:cNvSpPr>
          <p:nvPr/>
        </p:nvSpPr>
        <p:spPr bwMode="auto">
          <a:xfrm>
            <a:off x="3635375" y="2420938"/>
            <a:ext cx="3733800" cy="1981200"/>
          </a:xfrm>
          <a:prstGeom prst="ellipse">
            <a:avLst/>
          </a:prstGeom>
          <a:solidFill>
            <a:srgbClr val="FF99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es-ES_tradnl" sz="18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Capacidades </a:t>
            </a:r>
          </a:p>
          <a:p>
            <a:pPr algn="ctr" eaLnBrk="0" hangingPunct="0">
              <a:defRPr/>
            </a:pPr>
            <a:r>
              <a:rPr lang="es-ES_tradnl" sz="18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Técnicas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ext Box 2"/>
          <p:cNvSpPr txBox="1">
            <a:spLocks noChangeArrowheads="1"/>
          </p:cNvSpPr>
          <p:nvPr/>
        </p:nvSpPr>
        <p:spPr bwMode="auto">
          <a:xfrm>
            <a:off x="381000" y="381000"/>
            <a:ext cx="7924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pt-BR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Princípio Educativo</a:t>
            </a:r>
          </a:p>
        </p:txBody>
      </p:sp>
      <p:sp>
        <p:nvSpPr>
          <p:cNvPr id="40962" name="Text Box 3"/>
          <p:cNvSpPr txBox="1">
            <a:spLocks noChangeArrowheads="1"/>
          </p:cNvSpPr>
          <p:nvPr/>
        </p:nvSpPr>
        <p:spPr bwMode="auto">
          <a:xfrm>
            <a:off x="2514600" y="1600200"/>
            <a:ext cx="647700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82563" indent="-182563">
              <a:spcBef>
                <a:spcPct val="50000"/>
              </a:spcBef>
              <a:buFont typeface="Arial" charset="0"/>
              <a:buNone/>
            </a:pPr>
            <a:r>
              <a:rPr lang="pt-BR" sz="2200" dirty="0">
                <a:solidFill>
                  <a:schemeClr val="bg1"/>
                </a:solidFill>
              </a:rPr>
              <a:t>	</a:t>
            </a:r>
            <a:r>
              <a:rPr lang="pt-BR" sz="2200" dirty="0"/>
              <a:t>- </a:t>
            </a:r>
            <a:r>
              <a:rPr lang="pt-BR" sz="2400" b="1" dirty="0">
                <a:latin typeface="+mn-lt"/>
              </a:rPr>
              <a:t>Ser humano é produtor de sua realidade e por isso, se apropria dela e pode transformá-la</a:t>
            </a:r>
            <a:r>
              <a:rPr lang="pt-BR" sz="2400" b="1" dirty="0" smtClean="0">
                <a:latin typeface="+mn-lt"/>
              </a:rPr>
              <a:t>.</a:t>
            </a:r>
            <a:endParaRPr lang="pt-BR" sz="2400" b="1" dirty="0">
              <a:latin typeface="+mn-lt"/>
            </a:endParaRPr>
          </a:p>
          <a:p>
            <a:pPr marL="182563" indent="-182563">
              <a:spcBef>
                <a:spcPct val="50000"/>
              </a:spcBef>
            </a:pPr>
            <a:r>
              <a:rPr lang="pt-BR" sz="2400" b="1" dirty="0">
                <a:solidFill>
                  <a:schemeClr val="bg1"/>
                </a:solidFill>
                <a:latin typeface="+mn-lt"/>
              </a:rPr>
              <a:t>	</a:t>
            </a:r>
            <a:r>
              <a:rPr lang="pt-BR" sz="2400" b="1" dirty="0">
                <a:latin typeface="+mn-lt"/>
              </a:rPr>
              <a:t>- Somos sujeitos de nossa história e de nossa realidade. </a:t>
            </a:r>
            <a:endParaRPr lang="pt-BR" sz="2400" b="1" dirty="0" smtClean="0">
              <a:latin typeface="+mn-lt"/>
            </a:endParaRPr>
          </a:p>
          <a:p>
            <a:pPr marL="182563" indent="-182563">
              <a:spcBef>
                <a:spcPct val="50000"/>
              </a:spcBef>
            </a:pPr>
            <a:endParaRPr lang="pt-BR" sz="2400" b="1" dirty="0" smtClean="0">
              <a:latin typeface="+mn-lt"/>
            </a:endParaRPr>
          </a:p>
          <a:p>
            <a:pPr marL="182563" indent="-182563">
              <a:spcBef>
                <a:spcPct val="50000"/>
              </a:spcBef>
            </a:pPr>
            <a:endParaRPr lang="pt-BR" sz="2400" b="1" dirty="0" smtClean="0">
              <a:latin typeface="+mn-lt"/>
            </a:endParaRPr>
          </a:p>
          <a:p>
            <a:pPr marL="182563" indent="-182563">
              <a:spcBef>
                <a:spcPct val="50000"/>
              </a:spcBef>
            </a:pPr>
            <a:endParaRPr lang="pt-BR" sz="2400" b="1" dirty="0" smtClean="0">
              <a:latin typeface="+mn-lt"/>
            </a:endParaRPr>
          </a:p>
          <a:p>
            <a:pPr marL="182563" indent="-182563">
              <a:spcBef>
                <a:spcPct val="50000"/>
              </a:spcBef>
            </a:pPr>
            <a:endParaRPr lang="pt-BR" sz="2400" b="1" dirty="0" smtClean="0">
              <a:latin typeface="+mn-lt"/>
            </a:endParaRPr>
          </a:p>
          <a:p>
            <a:pPr marL="182563" indent="-182563">
              <a:spcBef>
                <a:spcPct val="50000"/>
              </a:spcBef>
            </a:pPr>
            <a:endParaRPr lang="pt-BR" sz="2400" b="1" dirty="0">
              <a:latin typeface="+mn-lt"/>
            </a:endParaRPr>
          </a:p>
        </p:txBody>
      </p:sp>
      <p:sp>
        <p:nvSpPr>
          <p:cNvPr id="40963" name="AutoShape 4"/>
          <p:cNvSpPr>
            <a:spLocks/>
          </p:cNvSpPr>
          <p:nvPr/>
        </p:nvSpPr>
        <p:spPr bwMode="auto">
          <a:xfrm>
            <a:off x="1981200" y="1295400"/>
            <a:ext cx="1295400" cy="4869904"/>
          </a:xfrm>
          <a:prstGeom prst="leftBrace">
            <a:avLst>
              <a:gd name="adj1" fmla="val 22059"/>
              <a:gd name="adj2" fmla="val 50000"/>
            </a:avLst>
          </a:prstGeom>
          <a:noFill/>
          <a:ln w="9525">
            <a:solidFill>
              <a:srgbClr val="FFFF00"/>
            </a:solidFill>
            <a:round/>
            <a:headEnd/>
            <a:tailEnd/>
          </a:ln>
          <a:scene3d>
            <a:camera prst="legacyObliqu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</a:sp3d>
        </p:spPr>
        <p:txBody>
          <a:bodyPr wrap="none" anchor="ctr">
            <a:flatTx/>
          </a:bodyPr>
          <a:lstStyle/>
          <a:p>
            <a:endParaRPr lang="pt-BR" sz="1800">
              <a:latin typeface="Verdana" pitchFamily="34" charset="0"/>
            </a:endParaRPr>
          </a:p>
        </p:txBody>
      </p:sp>
      <p:sp>
        <p:nvSpPr>
          <p:cNvPr id="40964" name="WordArt 6"/>
          <p:cNvSpPr>
            <a:spLocks noChangeArrowheads="1" noChangeShapeType="1" noTextEdit="1"/>
          </p:cNvSpPr>
          <p:nvPr/>
        </p:nvSpPr>
        <p:spPr bwMode="auto">
          <a:xfrm rot="5094033">
            <a:off x="-1453970" y="2482746"/>
            <a:ext cx="5032375" cy="2046288"/>
          </a:xfrm>
          <a:prstGeom prst="rect">
            <a:avLst/>
          </a:prstGeom>
        </p:spPr>
        <p:txBody>
          <a:bodyPr vert="wordArtVert" wrap="none" fromWordArt="1">
            <a:prstTxWarp prst="textSlantDown">
              <a:avLst>
                <a:gd name="adj" fmla="val 76551"/>
              </a:avLst>
            </a:prstTxWarp>
          </a:bodyPr>
          <a:lstStyle/>
          <a:p>
            <a:pPr fontAlgn="auto"/>
            <a:r>
              <a:rPr lang="pt-BR" sz="1800" b="1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00FF00"/>
                    </a:gs>
                    <a:gs pos="100000">
                      <a:srgbClr val="FFFF00"/>
                    </a:gs>
                  </a:gsLst>
                  <a:lin ang="300000" scaled="1"/>
                </a:gradFill>
                <a:effectLst>
                  <a:outerShdw dist="99190" dir="7788334" algn="ctr" rotWithShape="0">
                    <a:srgbClr val="000080"/>
                  </a:outerShdw>
                </a:effectLst>
                <a:latin typeface="Arial"/>
                <a:cs typeface="Arial"/>
              </a:rPr>
              <a:t>CARACTERÍSTICAS</a:t>
            </a:r>
            <a:r>
              <a:rPr lang="pt-BR" sz="18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00FF00"/>
                    </a:gs>
                    <a:gs pos="100000">
                      <a:srgbClr val="FFFF00"/>
                    </a:gs>
                  </a:gsLst>
                  <a:lin ang="300000" scaled="1"/>
                </a:gradFill>
                <a:effectLst>
                  <a:outerShdw dist="99190" dir="7788334" algn="ctr" rotWithShape="0">
                    <a:srgbClr val="000080"/>
                  </a:outerShdw>
                </a:effectLst>
                <a:latin typeface="Arial"/>
                <a:cs typeface="Arial"/>
              </a:rPr>
              <a:t>   </a:t>
            </a:r>
          </a:p>
          <a:p>
            <a:pPr fontAlgn="auto"/>
            <a:r>
              <a:rPr lang="pt-BR" sz="18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00FF00"/>
                    </a:gs>
                    <a:gs pos="100000">
                      <a:srgbClr val="FFFF00"/>
                    </a:gs>
                  </a:gsLst>
                  <a:lin ang="300000" scaled="1"/>
                </a:gradFill>
                <a:effectLst>
                  <a:outerShdw dist="99190" dir="7788334" algn="ctr" rotWithShape="0">
                    <a:srgbClr val="000080"/>
                  </a:outerShdw>
                </a:effectLst>
                <a:latin typeface="Arial"/>
                <a:cs typeface="Arial"/>
              </a:rPr>
              <a:t> </a:t>
            </a:r>
            <a:r>
              <a:rPr lang="pt-BR" sz="1800" b="1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00FF00"/>
                    </a:gs>
                    <a:gs pos="100000">
                      <a:srgbClr val="FFFF00"/>
                    </a:gs>
                  </a:gsLst>
                  <a:lin ang="300000" scaled="1"/>
                </a:gradFill>
                <a:effectLst>
                  <a:outerShdw dist="99190" dir="7788334" algn="ctr" rotWithShape="0">
                    <a:srgbClr val="000080"/>
                  </a:outerShdw>
                </a:effectLst>
                <a:latin typeface="Arial"/>
                <a:cs typeface="Arial"/>
              </a:rPr>
              <a:t>DESEJÁVEIS</a:t>
            </a:r>
          </a:p>
        </p:txBody>
      </p:sp>
      <p:sp>
        <p:nvSpPr>
          <p:cNvPr id="7" name="Retângulo 6"/>
          <p:cNvSpPr/>
          <p:nvPr/>
        </p:nvSpPr>
        <p:spPr>
          <a:xfrm>
            <a:off x="2771800" y="3933056"/>
            <a:ext cx="6192688" cy="20867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90000"/>
              </a:lnSpc>
            </a:pPr>
            <a:r>
              <a:rPr lang="pt-BR" sz="2400" b="1" dirty="0" smtClean="0">
                <a:latin typeface="+mn-lt"/>
              </a:rPr>
              <a:t>-Sentidos :</a:t>
            </a:r>
          </a:p>
          <a:p>
            <a:pPr eaLnBrk="1" hangingPunct="1">
              <a:lnSpc>
                <a:spcPct val="90000"/>
              </a:lnSpc>
            </a:pPr>
            <a:r>
              <a:rPr lang="pt-BR" sz="2400" b="1" dirty="0" smtClean="0">
                <a:latin typeface="+mn-lt"/>
              </a:rPr>
              <a:t>ontológico</a:t>
            </a:r>
            <a:r>
              <a:rPr lang="pt-BR" sz="2400" dirty="0" smtClean="0">
                <a:latin typeface="+mn-lt"/>
              </a:rPr>
              <a:t>: como produção da existência;</a:t>
            </a:r>
          </a:p>
          <a:p>
            <a:pPr eaLnBrk="1" hangingPunct="1">
              <a:lnSpc>
                <a:spcPct val="90000"/>
              </a:lnSpc>
            </a:pPr>
            <a:r>
              <a:rPr lang="pt-BR" sz="2400" b="1" dirty="0" smtClean="0">
                <a:latin typeface="+mn-lt"/>
              </a:rPr>
              <a:t>histórico</a:t>
            </a:r>
            <a:r>
              <a:rPr lang="pt-BR" sz="2400" dirty="0" smtClean="0">
                <a:latin typeface="+mn-lt"/>
              </a:rPr>
              <a:t>: fundamenta e justifica a formação específica para o exercício de profissões</a:t>
            </a:r>
            <a:endParaRPr lang="pt-BR" sz="2400" b="1" dirty="0" smtClean="0">
              <a:latin typeface="+mn-lt"/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pt-BR" sz="4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 EDUCAÇÃO PROFISSIONAL NA LDB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" y="1556792"/>
            <a:ext cx="8893175" cy="377720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pt-BR" sz="2500" dirty="0" smtClean="0">
                <a:latin typeface="Arial" charset="0"/>
              </a:rPr>
              <a:t>	</a:t>
            </a:r>
          </a:p>
          <a:p>
            <a:pPr algn="just" eaLnBrk="1" hangingPunct="1">
              <a:buFontTx/>
              <a:buNone/>
            </a:pPr>
            <a:r>
              <a:rPr lang="pt-BR" sz="2500" dirty="0" smtClean="0">
                <a:latin typeface="Arial" charset="0"/>
              </a:rPr>
              <a:t>	</a:t>
            </a:r>
            <a:r>
              <a:rPr lang="pt-BR" sz="2500" b="1" dirty="0" smtClean="0"/>
              <a:t>A melhoria na qualidade da Educação Profissional pressupõe uma Educação Básica  </a:t>
            </a:r>
            <a:r>
              <a:rPr lang="pt-BR" sz="2500" b="1" dirty="0" smtClean="0">
                <a:solidFill>
                  <a:schemeClr val="bg1"/>
                </a:solidFill>
              </a:rPr>
              <a:t>de qualidade</a:t>
            </a:r>
            <a:r>
              <a:rPr lang="pt-BR" sz="2500" b="1" dirty="0" smtClean="0"/>
              <a:t> e  constitui condição indispensável para o êxito num mundo pautado pela competição, inovação tecnológica e crescentes exigências de qualidade, produtividade e conhecimento. </a:t>
            </a:r>
          </a:p>
          <a:p>
            <a:pPr eaLnBrk="1" hangingPunct="1">
              <a:buFontTx/>
              <a:buNone/>
            </a:pPr>
            <a:endParaRPr lang="pt-BR" sz="2500" dirty="0" smtClean="0">
              <a:latin typeface="Arial" charset="0"/>
            </a:endParaRPr>
          </a:p>
        </p:txBody>
      </p:sp>
      <p:sp>
        <p:nvSpPr>
          <p:cNvPr id="5125" name="Oval 5"/>
          <p:cNvSpPr>
            <a:spLocks noChangeArrowheads="1"/>
          </p:cNvSpPr>
          <p:nvPr/>
        </p:nvSpPr>
        <p:spPr bwMode="auto">
          <a:xfrm>
            <a:off x="684213" y="5084763"/>
            <a:ext cx="8064500" cy="12969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80000"/>
              </a:lnSpc>
              <a:spcBef>
                <a:spcPct val="20000"/>
              </a:spcBef>
              <a:defRPr/>
            </a:pPr>
            <a:endParaRPr lang="pt-BR" sz="2400" b="1" u="sng"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pt-BR" sz="2800" b="1" u="sng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Conjunção do direito à Educação e 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pt-BR" sz="2800" b="1" u="sng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do direito ao Trabalho</a:t>
            </a:r>
          </a:p>
          <a:p>
            <a:pPr algn="ctr">
              <a:defRPr/>
            </a:pPr>
            <a:endParaRPr lang="pt-BR" sz="2400" b="1" u="sng"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</p:spTree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2601912" cy="706438"/>
          </a:xfrm>
        </p:spPr>
        <p:txBody>
          <a:bodyPr/>
          <a:lstStyle/>
          <a:p>
            <a:pPr algn="ctr" eaLnBrk="1" hangingPunct="1">
              <a:defRPr/>
            </a:pPr>
            <a:r>
              <a:rPr lang="pt-BR" sz="34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CIDADÃO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0" y="1628800"/>
            <a:ext cx="4716016" cy="100811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pt-BR" sz="2000" b="1" dirty="0" smtClean="0"/>
              <a:t>Permanente  desenvolvimento de aptidões para a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pt-BR" sz="2000" b="1" dirty="0" smtClean="0"/>
              <a:t>     vida  produtiva</a:t>
            </a:r>
          </a:p>
        </p:txBody>
      </p:sp>
      <p:sp>
        <p:nvSpPr>
          <p:cNvPr id="6151" name="Rectangle 7"/>
          <p:cNvSpPr>
            <a:spLocks noGrp="1" noChangeArrowheads="1"/>
          </p:cNvSpPr>
          <p:nvPr>
            <p:ph sz="quarter" idx="3"/>
          </p:nvPr>
        </p:nvSpPr>
        <p:spPr>
          <a:xfrm>
            <a:off x="0" y="2708921"/>
            <a:ext cx="5148064" cy="4149080"/>
          </a:xfrm>
          <a:gradFill rotWithShape="1">
            <a:gsLst>
              <a:gs pos="0">
                <a:srgbClr val="A603AB"/>
              </a:gs>
              <a:gs pos="10501">
                <a:srgbClr val="0819FB"/>
              </a:gs>
              <a:gs pos="17501">
                <a:srgbClr val="1A8D48"/>
              </a:gs>
              <a:gs pos="26000">
                <a:srgbClr val="FFFF00"/>
              </a:gs>
              <a:gs pos="36500">
                <a:srgbClr val="EE3F17"/>
              </a:gs>
              <a:gs pos="44000">
                <a:srgbClr val="E81766"/>
              </a:gs>
              <a:gs pos="50000">
                <a:srgbClr val="A603AB"/>
              </a:gs>
              <a:gs pos="56000">
                <a:srgbClr val="E81766"/>
              </a:gs>
              <a:gs pos="63500">
                <a:srgbClr val="EE3F17"/>
              </a:gs>
              <a:gs pos="74000">
                <a:srgbClr val="FFFF00"/>
              </a:gs>
              <a:gs pos="82500">
                <a:srgbClr val="1A8D48"/>
              </a:gs>
              <a:gs pos="89500">
                <a:srgbClr val="0819FB"/>
              </a:gs>
              <a:gs pos="100000">
                <a:srgbClr val="A603AB"/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marL="722376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sz="2000" dirty="0" smtClean="0"/>
              <a:t>Formação integral</a:t>
            </a:r>
            <a:endParaRPr lang="pt-BR" sz="2000" dirty="0"/>
          </a:p>
          <a:p>
            <a:pPr marL="722376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sz="2000" dirty="0" smtClean="0"/>
              <a:t>Reconhecimento de saberes</a:t>
            </a:r>
          </a:p>
          <a:p>
            <a:pPr marL="722376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sz="2000" dirty="0" smtClean="0"/>
              <a:t>Certificação </a:t>
            </a:r>
            <a:r>
              <a:rPr lang="pt-BR" sz="2000" dirty="0"/>
              <a:t>por Competência</a:t>
            </a:r>
          </a:p>
          <a:p>
            <a:pPr marL="722376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sz="2000" dirty="0" err="1" smtClean="0"/>
              <a:t>Flexibildade</a:t>
            </a:r>
            <a:r>
              <a:rPr lang="pt-BR" sz="2000" dirty="0" smtClean="0"/>
              <a:t>/Interdisciplinaridade</a:t>
            </a:r>
            <a:endParaRPr lang="pt-BR" sz="2000" dirty="0"/>
          </a:p>
          <a:p>
            <a:pPr marL="722376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sz="2000" dirty="0"/>
              <a:t>Contextualização</a:t>
            </a:r>
          </a:p>
          <a:p>
            <a:pPr marL="722376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sz="2000" dirty="0"/>
              <a:t>Articulação</a:t>
            </a:r>
          </a:p>
          <a:p>
            <a:pPr marL="722376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sz="2000" dirty="0"/>
              <a:t>Perfil Profissional de Conclusão</a:t>
            </a:r>
          </a:p>
          <a:p>
            <a:pPr marL="722376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sz="2000" dirty="0" smtClean="0"/>
              <a:t>Princípio educativo</a:t>
            </a:r>
          </a:p>
          <a:p>
            <a:pPr marL="722376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sz="2000" dirty="0" smtClean="0"/>
              <a:t>Diversidade dos sujeitos</a:t>
            </a:r>
          </a:p>
          <a:p>
            <a:pPr marL="722376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sz="2000" dirty="0" smtClean="0"/>
              <a:t>Pensamento crítico</a:t>
            </a:r>
          </a:p>
          <a:p>
            <a:pPr marL="722376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sz="2000" dirty="0" smtClean="0"/>
              <a:t>Autonomia intelectual</a:t>
            </a:r>
          </a:p>
          <a:p>
            <a:pPr marL="722376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pt-BR" sz="2000" dirty="0" smtClean="0"/>
          </a:p>
          <a:p>
            <a:pPr marL="722376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pt-BR" sz="2000" dirty="0"/>
          </a:p>
          <a:p>
            <a:pPr marL="722376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pt-BR" sz="2000" dirty="0"/>
          </a:p>
          <a:p>
            <a:pPr marL="1490472" lvl="4" indent="-182880" eaLnBrk="1" fontAlgn="auto" hangingPunct="1">
              <a:spcAft>
                <a:spcPts val="0"/>
              </a:spcAft>
              <a:buClr>
                <a:schemeClr val="accent4"/>
              </a:buClr>
              <a:buFont typeface="Arial" charset="0"/>
              <a:buChar char="–"/>
              <a:defRPr/>
            </a:pPr>
            <a:endParaRPr lang="pt-BR" sz="1600" dirty="0"/>
          </a:p>
          <a:p>
            <a:pPr marL="1490472" lvl="4" indent="-182880" eaLnBrk="1" fontAlgn="auto" hangingPunct="1">
              <a:spcAft>
                <a:spcPts val="0"/>
              </a:spcAft>
              <a:buClr>
                <a:schemeClr val="accent4"/>
              </a:buClr>
              <a:buFont typeface="Arial" charset="0"/>
              <a:buChar char="–"/>
              <a:defRPr/>
            </a:pPr>
            <a:endParaRPr lang="pt-BR" sz="1600" dirty="0"/>
          </a:p>
        </p:txBody>
      </p:sp>
      <p:sp>
        <p:nvSpPr>
          <p:cNvPr id="6153" name="AutoShape 9"/>
          <p:cNvSpPr>
            <a:spLocks noChangeArrowheads="1"/>
          </p:cNvSpPr>
          <p:nvPr/>
        </p:nvSpPr>
        <p:spPr bwMode="auto">
          <a:xfrm>
            <a:off x="1547813" y="981075"/>
            <a:ext cx="504825" cy="503238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pt-BR" sz="1800">
              <a:latin typeface="Verdana" pitchFamily="34" charset="0"/>
            </a:endParaRPr>
          </a:p>
        </p:txBody>
      </p:sp>
      <p:sp>
        <p:nvSpPr>
          <p:cNvPr id="6155" name="Rectangle 11"/>
          <p:cNvSpPr>
            <a:spLocks noGrp="1" noChangeArrowheads="1"/>
          </p:cNvSpPr>
          <p:nvPr>
            <p:ph sz="quarter" idx="2"/>
          </p:nvPr>
        </p:nvSpPr>
        <p:spPr>
          <a:xfrm>
            <a:off x="4648200" y="1600200"/>
            <a:ext cx="4038600" cy="2116832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pt-BR" sz="2000" b="1" dirty="0" smtClean="0"/>
              <a:t>	Preparar o cidadão para o TRABALHO com competências profissionais mais abrangentes segundo a lógica do conhecimento e da inovação tecnológica.</a:t>
            </a:r>
          </a:p>
        </p:txBody>
      </p:sp>
      <p:sp>
        <p:nvSpPr>
          <p:cNvPr id="6157" name="AutoShape 13"/>
          <p:cNvSpPr>
            <a:spLocks noChangeArrowheads="1"/>
          </p:cNvSpPr>
          <p:nvPr/>
        </p:nvSpPr>
        <p:spPr bwMode="auto">
          <a:xfrm>
            <a:off x="5435600" y="3716338"/>
            <a:ext cx="1212850" cy="121285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0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17694720 60000 65536"/>
              <a:gd name="T17" fmla="*/ 11796480 60000 65536"/>
              <a:gd name="T18" fmla="*/ 17694720 60000 65536"/>
              <a:gd name="T19" fmla="*/ 11796480 60000 65536"/>
              <a:gd name="T20" fmla="*/ 5898240 60000 65536"/>
              <a:gd name="T21" fmla="*/ 5898240 60000 65536"/>
              <a:gd name="T22" fmla="*/ 0 60000 65536"/>
              <a:gd name="T23" fmla="*/ 0 60000 65536"/>
              <a:gd name="T24" fmla="*/ 2266 w 21600"/>
              <a:gd name="T25" fmla="*/ 14932 h 21600"/>
              <a:gd name="T26" fmla="*/ 18514 w 21600"/>
              <a:gd name="T27" fmla="*/ 18514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16723" y="0"/>
                </a:moveTo>
                <a:lnTo>
                  <a:pt x="11846" y="6171"/>
                </a:lnTo>
                <a:lnTo>
                  <a:pt x="14932" y="6171"/>
                </a:lnTo>
                <a:lnTo>
                  <a:pt x="14932" y="14932"/>
                </a:lnTo>
                <a:lnTo>
                  <a:pt x="6171" y="14932"/>
                </a:lnTo>
                <a:lnTo>
                  <a:pt x="6171" y="11846"/>
                </a:lnTo>
                <a:lnTo>
                  <a:pt x="0" y="16723"/>
                </a:lnTo>
                <a:lnTo>
                  <a:pt x="6171" y="21600"/>
                </a:lnTo>
                <a:lnTo>
                  <a:pt x="6171" y="18514"/>
                </a:lnTo>
                <a:lnTo>
                  <a:pt x="18514" y="18514"/>
                </a:lnTo>
                <a:lnTo>
                  <a:pt x="18514" y="6171"/>
                </a:lnTo>
                <a:lnTo>
                  <a:pt x="21600" y="6171"/>
                </a:lnTo>
                <a:close/>
              </a:path>
            </a:pathLst>
          </a:custGeom>
          <a:solidFill>
            <a:srgbClr val="99CCFF"/>
          </a:solidFill>
          <a:ln w="9525" cap="flat" cmpd="sng">
            <a:noFill/>
            <a:prstDash val="solid"/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6158" name="Text Box 14"/>
          <p:cNvSpPr txBox="1">
            <a:spLocks noChangeArrowheads="1"/>
          </p:cNvSpPr>
          <p:nvPr/>
        </p:nvSpPr>
        <p:spPr bwMode="auto">
          <a:xfrm>
            <a:off x="4067175" y="266700"/>
            <a:ext cx="5006975" cy="62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pt-BR" sz="3500" b="1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ED. PROFISSIONAL</a:t>
            </a:r>
          </a:p>
        </p:txBody>
      </p:sp>
      <p:sp>
        <p:nvSpPr>
          <p:cNvPr id="6159" name="Text Box 15"/>
          <p:cNvSpPr txBox="1">
            <a:spLocks noChangeArrowheads="1"/>
          </p:cNvSpPr>
          <p:nvPr/>
        </p:nvSpPr>
        <p:spPr bwMode="auto">
          <a:xfrm>
            <a:off x="3276600" y="260350"/>
            <a:ext cx="5746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4000">
                <a:latin typeface="Verdana" pitchFamily="34" charset="0"/>
              </a:rPr>
              <a:t>X</a:t>
            </a:r>
          </a:p>
        </p:txBody>
      </p:sp>
      <p:sp>
        <p:nvSpPr>
          <p:cNvPr id="2" name="AutoShape 9"/>
          <p:cNvSpPr>
            <a:spLocks noChangeArrowheads="1"/>
          </p:cNvSpPr>
          <p:nvPr/>
        </p:nvSpPr>
        <p:spPr bwMode="auto">
          <a:xfrm>
            <a:off x="6154738" y="981075"/>
            <a:ext cx="504825" cy="503238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pt-BR" sz="1800">
              <a:latin typeface="Verdana" pitchFamily="34" charset="0"/>
            </a:endParaRPr>
          </a:p>
        </p:txBody>
      </p:sp>
    </p:spTree>
  </p:cSld>
  <p:clrMapOvr>
    <a:masterClrMapping/>
  </p:clrMapOvr>
  <p:transition spd="slow">
    <p:strips dir="l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218"/>
          </a:xfrm>
        </p:spPr>
        <p:txBody>
          <a:bodyPr/>
          <a:lstStyle/>
          <a:p>
            <a:r>
              <a:rPr lang="pt-BR" sz="3600" b="1" dirty="0" smtClean="0">
                <a:latin typeface="+mn-lt"/>
                <a:cs typeface="Arial" pitchFamily="34" charset="0"/>
              </a:rPr>
              <a:t>ITINERÁRIOS FORMATIVOS DA EDUCAÇÃO PROFISSIONAL TÉCNICA DE NÍVEL MÉDIO</a:t>
            </a:r>
            <a:endParaRPr lang="pt-BR" sz="3600" b="1" dirty="0">
              <a:latin typeface="+mn-lt"/>
              <a:cs typeface="Arial" pitchFamily="34" charset="0"/>
            </a:endParaRPr>
          </a:p>
        </p:txBody>
      </p:sp>
      <p:sp>
        <p:nvSpPr>
          <p:cNvPr id="7" name="Espaço Reservado para Conteúdo 6"/>
          <p:cNvSpPr>
            <a:spLocks noGrp="1"/>
          </p:cNvSpPr>
          <p:nvPr>
            <p:ph sz="half" idx="1"/>
          </p:nvPr>
        </p:nvSpPr>
        <p:spPr>
          <a:xfrm>
            <a:off x="179512" y="3356992"/>
            <a:ext cx="4392488" cy="2769171"/>
          </a:xfrm>
        </p:spPr>
        <p:txBody>
          <a:bodyPr/>
          <a:lstStyle/>
          <a:p>
            <a:pPr>
              <a:buNone/>
            </a:pPr>
            <a:r>
              <a:rPr lang="pt-BR" sz="2800" b="1" dirty="0" smtClean="0"/>
              <a:t>QUALIFICAÇÕES TÉCNICAS -</a:t>
            </a:r>
          </a:p>
          <a:p>
            <a:pPr>
              <a:buNone/>
            </a:pPr>
            <a:r>
              <a:rPr lang="pt-BR" sz="2800" b="1" dirty="0" smtClean="0"/>
              <a:t>SAÍDAS INTERMEDIÁRIAS</a:t>
            </a:r>
            <a:endParaRPr lang="pt-BR" dirty="0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2"/>
          </p:nvPr>
        </p:nvSpPr>
        <p:spPr>
          <a:xfrm>
            <a:off x="4648200" y="2708920"/>
            <a:ext cx="3524200" cy="1077268"/>
          </a:xfrm>
        </p:spPr>
        <p:txBody>
          <a:bodyPr/>
          <a:lstStyle/>
          <a:p>
            <a:pPr>
              <a:buNone/>
            </a:pPr>
            <a:r>
              <a:rPr lang="pt-BR" b="1" dirty="0" smtClean="0"/>
              <a:t>HABILITAÇÃO TÉCNICA                        </a:t>
            </a:r>
          </a:p>
          <a:p>
            <a:endParaRPr lang="pt-BR" dirty="0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3"/>
          </p:nvPr>
        </p:nvSpPr>
        <p:spPr>
          <a:xfrm>
            <a:off x="4427984" y="4725144"/>
            <a:ext cx="4104456" cy="1401019"/>
          </a:xfrm>
        </p:spPr>
        <p:txBody>
          <a:bodyPr/>
          <a:lstStyle/>
          <a:p>
            <a:pPr>
              <a:buNone/>
            </a:pPr>
            <a:r>
              <a:rPr lang="pt-BR" b="1" dirty="0" smtClean="0"/>
              <a:t>ESPECIALIZAÇÃO TÉCNICA</a:t>
            </a:r>
            <a:endParaRPr lang="pt-BR" b="1" dirty="0"/>
          </a:p>
        </p:txBody>
      </p:sp>
      <p:sp>
        <p:nvSpPr>
          <p:cNvPr id="10" name="Seta para a direita 9"/>
          <p:cNvSpPr/>
          <p:nvPr/>
        </p:nvSpPr>
        <p:spPr>
          <a:xfrm rot="20751810">
            <a:off x="3608255" y="3901182"/>
            <a:ext cx="978408" cy="484632"/>
          </a:xfrm>
          <a:prstGeom prst="rightArrow">
            <a:avLst>
              <a:gd name="adj1" fmla="val 10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Seta para baixo 10"/>
          <p:cNvSpPr/>
          <p:nvPr/>
        </p:nvSpPr>
        <p:spPr>
          <a:xfrm>
            <a:off x="7236296" y="3429000"/>
            <a:ext cx="700656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Seta para cima e para baixo 11"/>
          <p:cNvSpPr/>
          <p:nvPr/>
        </p:nvSpPr>
        <p:spPr>
          <a:xfrm>
            <a:off x="8388424" y="1736557"/>
            <a:ext cx="831769" cy="3910631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274320"/>
            <a:ext cx="9144000" cy="1143000"/>
          </a:xfrm>
        </p:spPr>
        <p:txBody>
          <a:bodyPr/>
          <a:lstStyle/>
          <a:p>
            <a:pPr lvl="0" algn="ctr"/>
            <a:r>
              <a:rPr lang="pt-BR" sz="4400" b="1" dirty="0" smtClean="0"/>
              <a:t>CATÁLOGO NACIONAL DE CURSOS TÉCNICOS-CNCT </a:t>
            </a:r>
            <a:endParaRPr lang="pt-BR" sz="4400" b="1" dirty="0"/>
          </a:p>
        </p:txBody>
      </p:sp>
      <p:sp>
        <p:nvSpPr>
          <p:cNvPr id="3" name="Retângulo 2"/>
          <p:cNvSpPr/>
          <p:nvPr/>
        </p:nvSpPr>
        <p:spPr>
          <a:xfrm>
            <a:off x="323528" y="1484784"/>
            <a:ext cx="993710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pt-BR" sz="2800" b="1" dirty="0" smtClean="0">
                <a:latin typeface="+mn-lt"/>
              </a:rPr>
              <a:t> </a:t>
            </a:r>
          </a:p>
          <a:p>
            <a:pPr lvl="0"/>
            <a:endParaRPr lang="pt-BR" sz="2800" b="1" dirty="0" smtClean="0">
              <a:latin typeface="+mn-lt"/>
            </a:endParaRPr>
          </a:p>
          <a:p>
            <a:pPr lvl="0"/>
            <a:endParaRPr lang="pt-BR" sz="2800" b="1" dirty="0" smtClean="0">
              <a:latin typeface="+mn-lt"/>
            </a:endParaRPr>
          </a:p>
          <a:p>
            <a:pPr lvl="0"/>
            <a:endParaRPr lang="pt-BR" sz="2800" b="1" dirty="0" smtClean="0">
              <a:latin typeface="+mn-lt"/>
            </a:endParaRPr>
          </a:p>
          <a:p>
            <a:pPr lvl="0"/>
            <a:endParaRPr lang="pt-BR" sz="2800" b="1" dirty="0" smtClean="0">
              <a:latin typeface="+mn-lt"/>
            </a:endParaRPr>
          </a:p>
          <a:p>
            <a:pPr lvl="0"/>
            <a:endParaRPr lang="pt-BR" sz="2800" b="1" dirty="0" smtClean="0">
              <a:latin typeface="+mn-lt"/>
            </a:endParaRPr>
          </a:p>
          <a:p>
            <a:pPr lvl="0"/>
            <a:endParaRPr lang="pt-BR" sz="2800" b="1" dirty="0" smtClean="0">
              <a:latin typeface="+mn-lt"/>
            </a:endParaRPr>
          </a:p>
          <a:p>
            <a:pPr lvl="0"/>
            <a:endParaRPr lang="pt-BR" sz="2800" b="1" dirty="0" smtClean="0">
              <a:latin typeface="+mn-lt"/>
            </a:endParaRPr>
          </a:p>
          <a:p>
            <a:pPr lvl="0"/>
            <a:endParaRPr lang="pt-BR" sz="2800" b="1" dirty="0" smtClean="0">
              <a:latin typeface="+mn-lt"/>
            </a:endParaRPr>
          </a:p>
          <a:p>
            <a:pPr lvl="0"/>
            <a:endParaRPr lang="pt-BR" sz="2800" b="1" dirty="0" smtClean="0">
              <a:latin typeface="+mn-lt"/>
            </a:endParaRPr>
          </a:p>
          <a:p>
            <a:pPr lvl="0"/>
            <a:endParaRPr lang="pt-BR" sz="2800" b="1" dirty="0">
              <a:latin typeface="+mn-lt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0" y="-3339006"/>
            <a:ext cx="9144000" cy="92948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130000"/>
              </a:lnSpc>
              <a:buClr>
                <a:schemeClr val="tx1"/>
              </a:buClr>
              <a:buSzTx/>
              <a:buFont typeface="Arial" charset="0"/>
              <a:buChar char="•"/>
            </a:pPr>
            <a:endParaRPr lang="pt-BR" sz="2800" b="1" dirty="0" smtClean="0"/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SzTx/>
              <a:buFont typeface="Arial" charset="0"/>
              <a:buChar char="•"/>
            </a:pPr>
            <a:endParaRPr lang="pt-BR" sz="2800" b="1" dirty="0" smtClean="0"/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SzTx/>
              <a:buFont typeface="Arial" charset="0"/>
              <a:buChar char="•"/>
            </a:pPr>
            <a:endParaRPr lang="pt-BR" sz="2800" b="1" dirty="0" smtClean="0"/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SzTx/>
              <a:buFont typeface="Arial" charset="0"/>
              <a:buChar char="•"/>
            </a:pPr>
            <a:endParaRPr lang="pt-BR" sz="2800" b="1" dirty="0" smtClean="0"/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SzTx/>
              <a:buFont typeface="Arial" charset="0"/>
              <a:buChar char="•"/>
            </a:pPr>
            <a:endParaRPr lang="pt-BR" sz="2800" b="1" dirty="0" smtClean="0"/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SzTx/>
              <a:buFont typeface="Arial" charset="0"/>
              <a:buChar char="•"/>
            </a:pPr>
            <a:endParaRPr lang="pt-BR" sz="2800" b="1" dirty="0" smtClean="0"/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SzTx/>
              <a:buFont typeface="Arial" charset="0"/>
              <a:buChar char="•"/>
            </a:pPr>
            <a:endParaRPr lang="pt-BR" sz="2800" b="1" dirty="0" smtClean="0"/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SzTx/>
              <a:buFont typeface="Arial" charset="0"/>
              <a:buChar char="•"/>
            </a:pPr>
            <a:endParaRPr lang="pt-BR" sz="2800" b="1" dirty="0" smtClean="0"/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SzTx/>
              <a:buFont typeface="Arial" charset="0"/>
              <a:buChar char="•"/>
            </a:pPr>
            <a:endParaRPr lang="pt-BR" sz="2800" b="1" dirty="0" smtClean="0"/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SzTx/>
              <a:buFont typeface="Arial" charset="0"/>
              <a:buChar char="•"/>
            </a:pPr>
            <a:endParaRPr lang="pt-BR" sz="2800" b="1" dirty="0" smtClean="0"/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SzTx/>
              <a:buFont typeface="Arial" charset="0"/>
              <a:buChar char="•"/>
            </a:pPr>
            <a:r>
              <a:rPr lang="pt-BR" sz="2000" b="1" dirty="0" smtClean="0">
                <a:latin typeface="+mj-lt"/>
              </a:rPr>
              <a:t>Linha central de estruturação de um curso, definida por uma matriz tecnológica, que dá a direção para o seu projeto pedagógico e que perpassa transversalmente a organização curricular do curso, dando-lhe identidade e sustentáculo.</a:t>
            </a:r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SzTx/>
              <a:buFont typeface="Arial" charset="0"/>
              <a:buChar char="•"/>
            </a:pPr>
            <a:endParaRPr lang="pt-BR" sz="2000" b="1" dirty="0" smtClean="0">
              <a:latin typeface="+mj-lt"/>
            </a:endParaRPr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SzTx/>
              <a:buFont typeface="Arial" charset="0"/>
              <a:buChar char="•"/>
            </a:pPr>
            <a:r>
              <a:rPr lang="pt-BR" sz="2000" b="1" dirty="0" smtClean="0">
                <a:latin typeface="+mj-lt"/>
              </a:rPr>
              <a:t>O Eixo Tecnológico curricular orienta a definição dos componentes essenciais e complementares do currículo, expressa a trajetória do itinerário formativo, direciona a ação educativa e estabelece as exigências pedagógicas.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ítulo 1"/>
          <p:cNvSpPr>
            <a:spLocks noGrp="1"/>
          </p:cNvSpPr>
          <p:nvPr>
            <p:ph type="ctrTitle" idx="4294967295"/>
          </p:nvPr>
        </p:nvSpPr>
        <p:spPr>
          <a:xfrm>
            <a:off x="0" y="764704"/>
            <a:ext cx="8964488" cy="5760640"/>
          </a:xfrm>
        </p:spPr>
        <p:txBody>
          <a:bodyPr/>
          <a:lstStyle/>
          <a:p>
            <a:pPr algn="ctr" eaLnBrk="1" hangingPunct="1"/>
            <a:r>
              <a:rPr lang="pt-BR" sz="4100" i="1" dirty="0" smtClean="0">
                <a:latin typeface="Arial" charset="0"/>
              </a:rPr>
              <a:t>   </a:t>
            </a:r>
            <a:r>
              <a:rPr lang="pt-BR" sz="4400" b="1" dirty="0" smtClean="0"/>
              <a:t>MESA REDONDA</a:t>
            </a:r>
            <a:r>
              <a:rPr lang="pt-BR" sz="4400" b="1" u="sng" dirty="0" smtClean="0"/>
              <a:t/>
            </a:r>
            <a:br>
              <a:rPr lang="pt-BR" sz="4400" b="1" u="sng" dirty="0" smtClean="0"/>
            </a:br>
            <a:r>
              <a:rPr lang="pt-BR" sz="4400" b="1" u="sng" dirty="0" smtClean="0"/>
              <a:t/>
            </a:r>
            <a:br>
              <a:rPr lang="pt-BR" sz="4400" b="1" u="sng" dirty="0" smtClean="0"/>
            </a:br>
            <a:r>
              <a:rPr lang="pt-BR" sz="4400" b="1" dirty="0" smtClean="0"/>
              <a:t>Integração ensino-serviço como prática pedagógica estruturante dos processos de formação profissional técnica da ETSUS.</a:t>
            </a: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100" b="1" dirty="0" smtClean="0">
              <a:latin typeface="Comic Sans MS" pitchFamily="66" charset="0"/>
            </a:endParaRPr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274320"/>
            <a:ext cx="9144000" cy="2074560"/>
          </a:xfrm>
        </p:spPr>
        <p:txBody>
          <a:bodyPr/>
          <a:lstStyle/>
          <a:p>
            <a:pPr algn="ctr"/>
            <a:r>
              <a:rPr lang="pt-BR" sz="4000" b="1" dirty="0" smtClean="0">
                <a:cs typeface="Arial" pitchFamily="34" charset="0"/>
              </a:rPr>
              <a:t>Pressupostos para a organização curricular por eixos tecnológicos</a:t>
            </a:r>
            <a:r>
              <a:rPr lang="pt-BR" sz="4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BR" sz="4800" dirty="0" smtClean="0">
                <a:latin typeface="Arial" pitchFamily="34" charset="0"/>
                <a:cs typeface="Arial" pitchFamily="34" charset="0"/>
              </a:rPr>
            </a:br>
            <a:endParaRPr lang="pt-BR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4460425" y="-3603216"/>
            <a:ext cx="223138" cy="7663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BR" sz="12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BR" sz="12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BR" sz="12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BR" sz="12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BR" sz="12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BR" sz="12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BR" sz="12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BR" sz="12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BR" sz="12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BR" sz="12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BR" sz="12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BR" sz="12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BR" sz="12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BR" sz="12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BR" sz="12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BR" sz="12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BR" sz="12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BR" sz="12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BR" sz="12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BR" sz="12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0" y="2132856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just">
              <a:buAutoNum type="alphaLcParenR"/>
            </a:pPr>
            <a:r>
              <a:rPr lang="pt-BR" sz="2000" b="1" dirty="0" smtClean="0">
                <a:solidFill>
                  <a:prstClr val="white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 matriz tecnológica</a:t>
            </a:r>
            <a:r>
              <a:rPr lang="pt-BR" sz="2000" dirty="0" smtClean="0">
                <a:solidFill>
                  <a:prstClr val="white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;</a:t>
            </a:r>
          </a:p>
          <a:p>
            <a:pPr marL="457200" lvl="0" indent="-457200" algn="just">
              <a:buAutoNum type="alphaLcParenR"/>
            </a:pPr>
            <a:endParaRPr lang="pt-BR" sz="2000" dirty="0" smtClean="0">
              <a:solidFill>
                <a:prstClr val="white"/>
              </a:solidFill>
              <a:latin typeface="+mn-lt"/>
              <a:ea typeface="Times New Roman" pitchFamily="18" charset="0"/>
              <a:cs typeface="Times New Roman" pitchFamily="18" charset="0"/>
            </a:endParaRPr>
          </a:p>
          <a:p>
            <a:pPr marL="457200" lvl="0" indent="-457200" algn="just"/>
            <a:r>
              <a:rPr lang="pt-BR" sz="2000" b="1" dirty="0" smtClean="0">
                <a:solidFill>
                  <a:prstClr val="white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b) núcleo politécnico comum relativo ao eixo tecnológico em que se situa o curso; </a:t>
            </a:r>
          </a:p>
          <a:p>
            <a:pPr marL="457200" lvl="0" indent="-457200" algn="just"/>
            <a:endParaRPr lang="pt-BR" sz="2000" b="1" dirty="0" smtClean="0">
              <a:solidFill>
                <a:prstClr val="white"/>
              </a:solidFill>
              <a:latin typeface="+mn-lt"/>
              <a:cs typeface="Arial" pitchFamily="34" charset="0"/>
            </a:endParaRPr>
          </a:p>
          <a:p>
            <a:pPr lvl="0" algn="just" eaLnBrk="0" hangingPunct="0"/>
            <a:r>
              <a:rPr lang="pt-BR" sz="2000" b="1" dirty="0" smtClean="0">
                <a:solidFill>
                  <a:prstClr val="white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c) os conhecimentos nas áreas de linguagem, ciências humanas, ciências da natureza e matemática vinculados à educação básica e à educação para o mundo do trabalho; </a:t>
            </a:r>
          </a:p>
          <a:p>
            <a:pPr lvl="0" algn="just" eaLnBrk="0" hangingPunct="0"/>
            <a:endParaRPr lang="pt-BR" sz="2000" b="1" dirty="0" smtClean="0">
              <a:solidFill>
                <a:prstClr val="white"/>
              </a:solidFill>
              <a:latin typeface="+mn-lt"/>
              <a:cs typeface="Arial" pitchFamily="34" charset="0"/>
            </a:endParaRPr>
          </a:p>
          <a:p>
            <a:pPr lvl="0" algn="just" eaLnBrk="0" hangingPunct="0"/>
            <a:r>
              <a:rPr lang="pt-BR" sz="2000" b="1" dirty="0" smtClean="0">
                <a:solidFill>
                  <a:prstClr val="white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d) a pertinência, coerência, coesão e consistência de conteúdos, articulados do ponto de vista lógico e histórico, contemplando as ferramentas conceituais e as metodológicas;</a:t>
            </a:r>
          </a:p>
          <a:p>
            <a:pPr lvl="0" algn="just" eaLnBrk="0" hangingPunct="0"/>
            <a:endParaRPr lang="pt-BR" sz="2000" b="1" dirty="0" smtClean="0">
              <a:solidFill>
                <a:prstClr val="white"/>
              </a:solidFill>
              <a:latin typeface="+mn-lt"/>
              <a:ea typeface="Times New Roman" pitchFamily="18" charset="0"/>
              <a:cs typeface="Times New Roman" pitchFamily="18" charset="0"/>
            </a:endParaRPr>
          </a:p>
          <a:p>
            <a:r>
              <a:rPr lang="pt-BR" sz="2000" b="1" dirty="0" smtClean="0">
                <a:solidFill>
                  <a:prstClr val="white"/>
                </a:solidFill>
                <a:latin typeface="+mn-lt"/>
                <a:cs typeface="Times New Roman" pitchFamily="18" charset="0"/>
              </a:rPr>
              <a:t>e)</a:t>
            </a:r>
            <a:r>
              <a:rPr lang="pt-BR" sz="2000" b="1" dirty="0" smtClean="0">
                <a:latin typeface="+mn-lt"/>
              </a:rPr>
              <a:t> lógica do conhecimento e da inovação  tecnológica. </a:t>
            </a:r>
          </a:p>
          <a:p>
            <a:r>
              <a:rPr lang="pt-BR" sz="2000" dirty="0" smtClean="0">
                <a:latin typeface="+mn-lt"/>
              </a:rPr>
              <a:t> </a:t>
            </a:r>
          </a:p>
          <a:p>
            <a:pPr lvl="0" algn="just" eaLnBrk="0" hangingPunct="0"/>
            <a:endParaRPr lang="pt-BR" sz="2000" b="1" dirty="0" smtClean="0">
              <a:solidFill>
                <a:prstClr val="white"/>
              </a:solidFill>
              <a:latin typeface="+mn-lt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686800" cy="1143000"/>
          </a:xfrm>
        </p:spPr>
        <p:txBody>
          <a:bodyPr/>
          <a:lstStyle/>
          <a:p>
            <a:r>
              <a:rPr lang="pt-BR" b="1" dirty="0" smtClean="0"/>
              <a:t>Princípio orientador do processo  formativo:</a:t>
            </a:r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64513" name="Rectangle 1"/>
          <p:cNvSpPr>
            <a:spLocks noChangeArrowheads="1"/>
          </p:cNvSpPr>
          <p:nvPr/>
        </p:nvSpPr>
        <p:spPr bwMode="auto">
          <a:xfrm>
            <a:off x="0" y="1737282"/>
            <a:ext cx="914400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85800" algn="l"/>
              </a:tabLst>
            </a:pPr>
            <a:r>
              <a:rPr kumimoji="0" lang="pt-BR" sz="2400" b="1" i="0" u="none" strike="noStrike" cap="none" normalizeH="0" baseline="0" dirty="0" smtClean="0">
                <a:ln>
                  <a:noFill/>
                </a:ln>
                <a:effectLst/>
                <a:latin typeface="+mn-lt"/>
                <a:ea typeface="TimesNewRomanPSMT"/>
                <a:cs typeface="Times New Roman" pitchFamily="18" charset="0"/>
              </a:rPr>
              <a:t>trabalho</a:t>
            </a:r>
            <a:r>
              <a:rPr kumimoji="0" lang="pt-BR" sz="2400" b="0" i="0" u="none" strike="noStrike" cap="none" normalizeH="0" baseline="0" dirty="0" smtClean="0">
                <a:ln>
                  <a:noFill/>
                </a:ln>
                <a:effectLst/>
                <a:latin typeface="+mn-lt"/>
                <a:ea typeface="TimesNewRomanPSMT"/>
                <a:cs typeface="Times New Roman" pitchFamily="18" charset="0"/>
              </a:rPr>
              <a:t>: ponto de partida para a produção do conhecimento;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85800" algn="l"/>
              </a:tabLst>
            </a:pPr>
            <a:endParaRPr kumimoji="0" lang="pt-BR" sz="2400" b="0" i="0" u="none" strike="noStrike" cap="none" normalizeH="0" baseline="0" dirty="0" smtClean="0">
              <a:ln>
                <a:noFill/>
              </a:ln>
              <a:effectLst/>
              <a:latin typeface="+mn-lt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85800" algn="l"/>
              </a:tabLst>
            </a:pPr>
            <a:r>
              <a:rPr kumimoji="0" lang="pt-BR" sz="2400" b="1" i="0" u="none" strike="noStrike" cap="none" normalizeH="0" baseline="0" dirty="0" smtClean="0">
                <a:ln>
                  <a:noFill/>
                </a:ln>
                <a:effectLst/>
                <a:latin typeface="+mn-lt"/>
                <a:ea typeface="TimesNewRomanPSMT"/>
                <a:cs typeface="Times New Roman" pitchFamily="18" charset="0"/>
              </a:rPr>
              <a:t>ciência: </a:t>
            </a:r>
            <a:r>
              <a:rPr kumimoji="0" lang="pt-BR" sz="2400" b="0" i="0" u="none" strike="noStrike" cap="none" normalizeH="0" baseline="0" dirty="0" smtClean="0">
                <a:ln>
                  <a:noFill/>
                </a:ln>
                <a:effectLst/>
                <a:latin typeface="+mn-lt"/>
                <a:ea typeface="TimesNewRomanPSMT"/>
                <a:cs typeface="Times New Roman" pitchFamily="18" charset="0"/>
              </a:rPr>
              <a:t>conforma conceitos e métodos cuja objetividade permite a transmissão para diferentes gerações, podendo ser questionados e superados;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85800" algn="l"/>
              </a:tabLst>
            </a:pPr>
            <a:endParaRPr kumimoji="0" lang="pt-BR" sz="2400" b="0" i="0" u="none" strike="noStrike" cap="none" normalizeH="0" baseline="0" dirty="0" smtClean="0">
              <a:ln>
                <a:noFill/>
              </a:ln>
              <a:effectLst/>
              <a:latin typeface="+mn-lt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85800" algn="l"/>
              </a:tabLst>
            </a:pPr>
            <a:r>
              <a:rPr kumimoji="0" lang="pt-BR" sz="2400" b="1" i="0" u="none" strike="noStrike" cap="none" normalizeH="0" baseline="0" dirty="0" smtClean="0">
                <a:ln>
                  <a:noFill/>
                </a:ln>
                <a:effectLst/>
                <a:latin typeface="+mn-lt"/>
                <a:ea typeface="TimesNewRomanPSMT"/>
                <a:cs typeface="Times New Roman" pitchFamily="18" charset="0"/>
              </a:rPr>
              <a:t>tecnologia</a:t>
            </a:r>
            <a:r>
              <a:rPr kumimoji="0" lang="pt-BR" sz="2400" b="0" i="0" u="none" strike="noStrike" cap="none" normalizeH="0" baseline="0" dirty="0" smtClean="0">
                <a:ln>
                  <a:noFill/>
                </a:ln>
                <a:effectLst/>
                <a:latin typeface="+mn-lt"/>
                <a:ea typeface="TimesNewRomanPSMT"/>
                <a:cs typeface="Times New Roman" pitchFamily="18" charset="0"/>
              </a:rPr>
              <a:t>: extensão das capacidades humanas; e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685800" algn="l"/>
              </a:tabLst>
            </a:pPr>
            <a:endParaRPr kumimoji="0" lang="pt-BR" sz="2400" b="0" i="0" u="none" strike="noStrike" cap="none" normalizeH="0" baseline="0" dirty="0" smtClean="0">
              <a:ln>
                <a:noFill/>
              </a:ln>
              <a:effectLst/>
              <a:latin typeface="+mn-lt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85800" algn="l"/>
              </a:tabLst>
            </a:pPr>
            <a:r>
              <a:rPr kumimoji="0" lang="pt-BR" sz="2400" b="1" i="0" u="none" strike="noStrike" cap="none" normalizeH="0" baseline="0" dirty="0" smtClean="0">
                <a:ln>
                  <a:noFill/>
                </a:ln>
                <a:effectLst/>
                <a:latin typeface="+mn-lt"/>
                <a:ea typeface="TimesNewRomanPSMT"/>
                <a:cs typeface="Times New Roman" pitchFamily="18" charset="0"/>
              </a:rPr>
              <a:t>cultura</a:t>
            </a:r>
            <a:r>
              <a:rPr kumimoji="0" lang="pt-BR" sz="2400" b="0" i="0" u="none" strike="noStrike" cap="none" normalizeH="0" baseline="0" dirty="0" smtClean="0">
                <a:ln>
                  <a:noFill/>
                </a:ln>
                <a:effectLst/>
                <a:latin typeface="+mn-lt"/>
                <a:ea typeface="TimesNewRomanPSMT"/>
                <a:cs typeface="Times New Roman" pitchFamily="18" charset="0"/>
              </a:rPr>
              <a:t>: articulação entre o conjunto de representações e comportamentos e o processo dinâmico de socialização.</a:t>
            </a:r>
            <a:endParaRPr kumimoji="0" lang="pt-BR" sz="2400" b="0" i="0" u="none" strike="noStrike" cap="none" normalizeH="0" baseline="0" dirty="0" smtClean="0">
              <a:ln>
                <a:noFill/>
              </a:ln>
              <a:effectLst/>
              <a:latin typeface="+mn-lt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274320"/>
            <a:ext cx="9144000" cy="2146568"/>
          </a:xfrm>
        </p:spPr>
        <p:txBody>
          <a:bodyPr/>
          <a:lstStyle/>
          <a:p>
            <a:pPr algn="ctr"/>
            <a:r>
              <a:rPr lang="pt-BR" sz="4000" b="1" dirty="0" smtClean="0"/>
              <a:t>Dimensão pedagógica e o Trabalho como princípio educativo</a:t>
            </a:r>
            <a:endParaRPr lang="pt-BR" sz="4000" dirty="0"/>
          </a:p>
        </p:txBody>
      </p:sp>
      <p:sp>
        <p:nvSpPr>
          <p:cNvPr id="3" name="Retângulo 2"/>
          <p:cNvSpPr/>
          <p:nvPr/>
        </p:nvSpPr>
        <p:spPr>
          <a:xfrm>
            <a:off x="0" y="2420888"/>
            <a:ext cx="9144000" cy="95181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pt-BR" sz="2400" b="1" dirty="0" smtClean="0">
                <a:latin typeface="+mn-lt"/>
              </a:rPr>
              <a:t>Formar e educar cidadãos e profissionais com autonomia ética, política, intelectual e tecnológica;</a:t>
            </a:r>
          </a:p>
          <a:p>
            <a:pPr>
              <a:buFont typeface="Wingdings" pitchFamily="2" charset="2"/>
              <a:buChar char="§"/>
            </a:pPr>
            <a:r>
              <a:rPr lang="pt-BR" sz="2400" b="1" dirty="0" smtClean="0">
                <a:latin typeface="+mn-lt"/>
              </a:rPr>
              <a:t>Considerar  o sujeito trabalhador;</a:t>
            </a:r>
          </a:p>
          <a:p>
            <a:pPr>
              <a:buFont typeface="Wingdings" pitchFamily="2" charset="2"/>
              <a:buChar char="§"/>
            </a:pPr>
            <a:r>
              <a:rPr lang="pt-BR" sz="2400" b="1" dirty="0" smtClean="0">
                <a:latin typeface="+mn-lt"/>
              </a:rPr>
              <a:t>Valorização da relação entre teoria e prática; </a:t>
            </a:r>
          </a:p>
          <a:p>
            <a:pPr>
              <a:buFont typeface="Wingdings" pitchFamily="2" charset="2"/>
              <a:buChar char="§"/>
            </a:pPr>
            <a:r>
              <a:rPr lang="pt-BR" sz="2400" b="1" dirty="0" smtClean="0">
                <a:latin typeface="+mn-lt"/>
              </a:rPr>
              <a:t>Contextualização e a compreensão crítica para a construção de novos significados, transformando a realidade;</a:t>
            </a:r>
          </a:p>
          <a:p>
            <a:pPr>
              <a:buFont typeface="Wingdings" pitchFamily="2" charset="2"/>
              <a:buChar char="§"/>
            </a:pPr>
            <a:r>
              <a:rPr lang="pt-BR" sz="2400" b="1" dirty="0" smtClean="0">
                <a:latin typeface="+mn-lt"/>
              </a:rPr>
              <a:t>Caráter mediador ;</a:t>
            </a:r>
          </a:p>
          <a:p>
            <a:pPr>
              <a:buFont typeface="Wingdings" pitchFamily="2" charset="2"/>
              <a:buChar char="§"/>
            </a:pPr>
            <a:r>
              <a:rPr lang="pt-BR" sz="2400" b="1" dirty="0" smtClean="0">
                <a:latin typeface="+mn-lt"/>
              </a:rPr>
              <a:t>Ato educativo;</a:t>
            </a:r>
          </a:p>
          <a:p>
            <a:pPr>
              <a:buFont typeface="Wingdings" pitchFamily="2" charset="2"/>
              <a:buChar char="§"/>
            </a:pPr>
            <a:r>
              <a:rPr lang="pt-BR" sz="2400" b="1" dirty="0" smtClean="0">
                <a:latin typeface="+mn-lt"/>
              </a:rPr>
              <a:t>Escola-Serviço –Comunidade.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6669360"/>
          </a:xfrm>
        </p:spPr>
        <p:txBody>
          <a:bodyPr/>
          <a:lstStyle/>
          <a:p>
            <a:r>
              <a:rPr lang="pt-BR" sz="4000" dirty="0" smtClean="0">
                <a:latin typeface="Arial" pitchFamily="34" charset="0"/>
                <a:cs typeface="Arial" pitchFamily="34" charset="0"/>
              </a:rPr>
              <a:t> </a:t>
            </a:r>
            <a:br>
              <a:rPr lang="pt-BR" sz="4000" dirty="0" smtClean="0">
                <a:latin typeface="Arial" pitchFamily="34" charset="0"/>
                <a:cs typeface="Arial" pitchFamily="34" charset="0"/>
              </a:rPr>
            </a:br>
            <a:r>
              <a:rPr lang="pt-BR" sz="4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BR" sz="4000" dirty="0" smtClean="0">
                <a:latin typeface="Arial" pitchFamily="34" charset="0"/>
                <a:cs typeface="Arial" pitchFamily="34" charset="0"/>
              </a:rPr>
            </a:br>
            <a:r>
              <a:rPr lang="pt-BR" sz="4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BR" sz="4000" dirty="0" smtClean="0">
                <a:latin typeface="Arial" pitchFamily="34" charset="0"/>
                <a:cs typeface="Arial" pitchFamily="34" charset="0"/>
              </a:rPr>
            </a:br>
            <a:r>
              <a:rPr lang="pt-BR" sz="4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BR" sz="4000" dirty="0" smtClean="0">
                <a:latin typeface="Arial" pitchFamily="34" charset="0"/>
                <a:cs typeface="Arial" pitchFamily="34" charset="0"/>
              </a:rPr>
            </a:br>
            <a:r>
              <a:rPr lang="pt-BR" sz="4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BR" sz="4000" dirty="0" smtClean="0">
                <a:latin typeface="Arial" pitchFamily="34" charset="0"/>
                <a:cs typeface="Arial" pitchFamily="34" charset="0"/>
              </a:rPr>
            </a:br>
            <a:r>
              <a:rPr lang="pt-BR" sz="4000" b="1" dirty="0" smtClean="0">
                <a:latin typeface="Arial" pitchFamily="34" charset="0"/>
                <a:cs typeface="Arial" pitchFamily="34" charset="0"/>
              </a:rPr>
              <a:t>Pressupostos da Educação Profissional Técnica de Nível Médio</a:t>
            </a:r>
            <a:r>
              <a:rPr lang="pt-BR" sz="4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BR" sz="4000" dirty="0" smtClean="0">
                <a:latin typeface="Arial" pitchFamily="34" charset="0"/>
                <a:cs typeface="Arial" pitchFamily="34" charset="0"/>
              </a:rPr>
            </a:br>
            <a:r>
              <a:rPr lang="pt-B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I – Formação integral do educando;</a:t>
            </a:r>
            <a:br>
              <a:rPr lang="pt-BR" sz="2000" b="1" dirty="0" smtClean="0">
                <a:latin typeface="Arial" pitchFamily="34" charset="0"/>
                <a:cs typeface="Arial" pitchFamily="34" charset="0"/>
              </a:rPr>
            </a:b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II – Trabalho como princípio educativo;</a:t>
            </a:r>
            <a:br>
              <a:rPr lang="pt-BR" sz="2000" b="1" dirty="0" smtClean="0">
                <a:latin typeface="Arial" pitchFamily="34" charset="0"/>
                <a:cs typeface="Arial" pitchFamily="34" charset="0"/>
              </a:rPr>
            </a:b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III – </a:t>
            </a:r>
            <a:r>
              <a:rPr lang="pt-BR" sz="2000" b="1" dirty="0" err="1" smtClean="0">
                <a:latin typeface="Arial" pitchFamily="34" charset="0"/>
                <a:cs typeface="Arial" pitchFamily="34" charset="0"/>
              </a:rPr>
              <a:t>Indissociabilidade</a:t>
            </a: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 entre educação básica e educação profissional;</a:t>
            </a:r>
            <a:br>
              <a:rPr lang="pt-BR" sz="2000" b="1" dirty="0" smtClean="0">
                <a:latin typeface="Arial" pitchFamily="34" charset="0"/>
                <a:cs typeface="Arial" pitchFamily="34" charset="0"/>
              </a:rPr>
            </a:b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IV – </a:t>
            </a:r>
            <a:r>
              <a:rPr lang="pt-BR" sz="2000" b="1" dirty="0" err="1" smtClean="0">
                <a:latin typeface="Arial" pitchFamily="34" charset="0"/>
                <a:cs typeface="Arial" pitchFamily="34" charset="0"/>
              </a:rPr>
              <a:t>Indissociabilidade</a:t>
            </a: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 entre educação e prática social, considerando-se a historicidade dos conhecimentos e dos sujeitos da aprendizagem;</a:t>
            </a:r>
            <a:br>
              <a:rPr lang="pt-BR" sz="2000" b="1" dirty="0" smtClean="0">
                <a:latin typeface="Arial" pitchFamily="34" charset="0"/>
                <a:cs typeface="Arial" pitchFamily="34" charset="0"/>
              </a:rPr>
            </a:b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V – Integração entre educação, trabalho, ciência, tecnologia e cultura como base da proposta e do desenvolvimento curricular;</a:t>
            </a:r>
            <a:br>
              <a:rPr lang="pt-BR" sz="2000" b="1" dirty="0" smtClean="0">
                <a:latin typeface="Arial" pitchFamily="34" charset="0"/>
                <a:cs typeface="Arial" pitchFamily="34" charset="0"/>
              </a:rPr>
            </a:b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VI – Integração de conhecimentos gerais e profissionais realizada na perspectiva da interdisciplinaridade, tendo a pesquisa como princípio pedagógico;</a:t>
            </a:r>
            <a:br>
              <a:rPr lang="pt-BR" sz="2000" b="1" dirty="0" smtClean="0">
                <a:latin typeface="Arial" pitchFamily="34" charset="0"/>
                <a:cs typeface="Arial" pitchFamily="34" charset="0"/>
              </a:rPr>
            </a:b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VII – </a:t>
            </a:r>
            <a:r>
              <a:rPr lang="pt-BR" sz="2000" b="1" dirty="0" err="1" smtClean="0">
                <a:latin typeface="Arial" pitchFamily="34" charset="0"/>
                <a:cs typeface="Arial" pitchFamily="34" charset="0"/>
              </a:rPr>
              <a:t>Indissociabilidade</a:t>
            </a: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 entre teoria e prática no processo de ensino-aprendizagem;</a:t>
            </a:r>
            <a:br>
              <a:rPr lang="pt-BR" sz="2000" b="1" dirty="0" smtClean="0">
                <a:latin typeface="Arial" pitchFamily="34" charset="0"/>
                <a:cs typeface="Arial" pitchFamily="34" charset="0"/>
              </a:rPr>
            </a:b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VIII – Articulação com o desenvolvimento </a:t>
            </a:r>
            <a:r>
              <a:rPr lang="pt-BR" sz="2000" b="1" dirty="0" err="1" smtClean="0">
                <a:latin typeface="Arial" pitchFamily="34" charset="0"/>
                <a:cs typeface="Arial" pitchFamily="34" charset="0"/>
              </a:rPr>
              <a:t>sócio-econômico-ambiental</a:t>
            </a: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 dos territórios onde os cursos ocorrem;</a:t>
            </a:r>
            <a:br>
              <a:rPr lang="pt-BR" sz="2000" b="1" dirty="0" smtClean="0">
                <a:latin typeface="Arial" pitchFamily="34" charset="0"/>
                <a:cs typeface="Arial" pitchFamily="34" charset="0"/>
              </a:rPr>
            </a:b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IX – Reconhecimento das diversidades dos sujeitos, das formas de produção, dos processos de trabalho e das culturas a eles subjacentes.</a:t>
            </a:r>
            <a:br>
              <a:rPr lang="pt-BR" sz="2000" b="1" dirty="0" smtClean="0">
                <a:latin typeface="Arial" pitchFamily="34" charset="0"/>
                <a:cs typeface="Arial" pitchFamily="34" charset="0"/>
              </a:rPr>
            </a:b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 </a:t>
            </a:r>
            <a:br>
              <a:rPr lang="pt-BR" sz="2000" b="1" dirty="0" smtClean="0">
                <a:latin typeface="Arial" pitchFamily="34" charset="0"/>
                <a:cs typeface="Arial" pitchFamily="34" charset="0"/>
              </a:rPr>
            </a:br>
            <a:r>
              <a:rPr lang="pt-BR" sz="20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BR" sz="2000" b="1" dirty="0" smtClean="0">
                <a:latin typeface="Arial" pitchFamily="34" charset="0"/>
                <a:cs typeface="Arial" pitchFamily="34" charset="0"/>
              </a:rPr>
            </a:br>
            <a:r>
              <a:rPr lang="pt-BR" sz="2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BR" sz="2000" dirty="0" smtClean="0">
                <a:latin typeface="Arial" pitchFamily="34" charset="0"/>
                <a:cs typeface="Arial" pitchFamily="34" charset="0"/>
              </a:rPr>
            </a:br>
            <a:r>
              <a:rPr lang="pt-BR" sz="2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BR" sz="2000" dirty="0" smtClean="0">
                <a:latin typeface="Arial" pitchFamily="34" charset="0"/>
                <a:cs typeface="Arial" pitchFamily="34" charset="0"/>
              </a:rPr>
            </a:br>
            <a:r>
              <a:rPr lang="pt-BR" sz="2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BR" sz="2000" dirty="0" smtClean="0">
                <a:latin typeface="Arial" pitchFamily="34" charset="0"/>
                <a:cs typeface="Arial" pitchFamily="34" charset="0"/>
              </a:rPr>
            </a:br>
            <a:r>
              <a:rPr lang="pt-BR" sz="2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BR" sz="2000" dirty="0" smtClean="0">
                <a:latin typeface="Arial" pitchFamily="34" charset="0"/>
                <a:cs typeface="Arial" pitchFamily="34" charset="0"/>
              </a:rPr>
            </a:br>
            <a:r>
              <a:rPr lang="pt-BR" sz="4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BR" sz="4000" dirty="0" smtClean="0">
                <a:latin typeface="Arial" pitchFamily="34" charset="0"/>
                <a:cs typeface="Arial" pitchFamily="34" charset="0"/>
              </a:rPr>
            </a:br>
            <a:r>
              <a:rPr lang="pt-BR" sz="4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BR" sz="4000" dirty="0" smtClean="0">
                <a:latin typeface="Arial" pitchFamily="34" charset="0"/>
                <a:cs typeface="Arial" pitchFamily="34" charset="0"/>
              </a:rPr>
            </a:br>
            <a:endParaRPr lang="pt-BR" sz="4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82" name="Rectangle 14"/>
          <p:cNvSpPr>
            <a:spLocks noChangeArrowheads="1"/>
          </p:cNvSpPr>
          <p:nvPr/>
        </p:nvSpPr>
        <p:spPr bwMode="auto">
          <a:xfrm>
            <a:off x="395288" y="188913"/>
            <a:ext cx="8208962" cy="1214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pt-BR" sz="3000" b="1" u="sng" dirty="0">
                <a:solidFill>
                  <a:schemeClr val="accent2"/>
                </a:solidFill>
              </a:rPr>
              <a:t/>
            </a:r>
            <a:br>
              <a:rPr lang="pt-BR" sz="3000" b="1" u="sng" dirty="0">
                <a:solidFill>
                  <a:schemeClr val="accent2"/>
                </a:solidFill>
              </a:rPr>
            </a:br>
            <a:r>
              <a:rPr lang="pt-BR" sz="3000" b="1" u="sng" dirty="0">
                <a:solidFill>
                  <a:schemeClr val="accent2"/>
                </a:solidFill>
              </a:rPr>
              <a:t/>
            </a:r>
            <a:br>
              <a:rPr lang="pt-BR" sz="3000" b="1" u="sng" dirty="0">
                <a:solidFill>
                  <a:schemeClr val="accent2"/>
                </a:solidFill>
              </a:rPr>
            </a:br>
            <a:r>
              <a:rPr lang="pt-BR" sz="4000" b="1" dirty="0">
                <a:solidFill>
                  <a:schemeClr val="accent2"/>
                </a:solidFill>
                <a:latin typeface="+mn-lt"/>
              </a:rPr>
              <a:t>TIPOS DE ESTÁGIO</a:t>
            </a:r>
            <a:r>
              <a:rPr lang="pt-BR" sz="4000" b="1" dirty="0">
                <a:solidFill>
                  <a:schemeClr val="tx2"/>
                </a:solidFill>
                <a:latin typeface="+mn-lt"/>
              </a:rPr>
              <a:t/>
            </a:r>
            <a:br>
              <a:rPr lang="pt-BR" sz="4000" b="1" dirty="0">
                <a:solidFill>
                  <a:schemeClr val="tx2"/>
                </a:solidFill>
                <a:latin typeface="+mn-lt"/>
              </a:rPr>
            </a:br>
            <a:r>
              <a:rPr lang="pt-BR" sz="3000" dirty="0">
                <a:solidFill>
                  <a:schemeClr val="tx2"/>
                </a:solidFill>
              </a:rPr>
              <a:t/>
            </a:r>
            <a:br>
              <a:rPr lang="pt-BR" sz="3000" dirty="0">
                <a:solidFill>
                  <a:schemeClr val="tx2"/>
                </a:solidFill>
              </a:rPr>
            </a:br>
            <a:endParaRPr lang="pt-BR" sz="3000" b="1" dirty="0">
              <a:solidFill>
                <a:schemeClr val="tx2"/>
              </a:solidFill>
            </a:endParaRPr>
          </a:p>
        </p:txBody>
      </p:sp>
      <p:sp>
        <p:nvSpPr>
          <p:cNvPr id="38914" name="Rectangle 15"/>
          <p:cNvSpPr>
            <a:spLocks noChangeArrowheads="1"/>
          </p:cNvSpPr>
          <p:nvPr/>
        </p:nvSpPr>
        <p:spPr bwMode="auto">
          <a:xfrm>
            <a:off x="755650" y="1484784"/>
            <a:ext cx="7632700" cy="3384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pt-BR" sz="1900" dirty="0"/>
          </a:p>
          <a:p>
            <a:pPr algn="just"/>
            <a:r>
              <a:rPr lang="pt-BR" sz="2000" b="1" dirty="0">
                <a:latin typeface="+mn-lt"/>
              </a:rPr>
              <a:t>OBRIGATÓRIO:  Estágio definido como pré requisito no Plano de curso para  conclusão do curso e obtenção do Diploma( § 1º do art. 2º da Lei nº 11.788/08).</a:t>
            </a:r>
          </a:p>
          <a:p>
            <a:pPr algn="just"/>
            <a:endParaRPr lang="pt-BR" sz="2000" b="1" dirty="0">
              <a:latin typeface="+mn-lt"/>
            </a:endParaRPr>
          </a:p>
          <a:p>
            <a:pPr algn="just"/>
            <a:endParaRPr lang="pt-BR" sz="2000" b="1" dirty="0">
              <a:latin typeface="+mn-lt"/>
            </a:endParaRPr>
          </a:p>
          <a:p>
            <a:pPr algn="just"/>
            <a:r>
              <a:rPr lang="pt-BR" sz="2000" b="1" dirty="0">
                <a:latin typeface="+mn-lt"/>
              </a:rPr>
              <a:t>NÃO OBRIGATÓRIO: É uma atividade opcional acrescida à carga horária regular e obrigatória (§2º do art.2º da Lei 11.788/08).</a:t>
            </a:r>
          </a:p>
        </p:txBody>
      </p:sp>
      <p:pic>
        <p:nvPicPr>
          <p:cNvPr id="38915" name="Picture 16" descr="Estagiário: nova lei aprovad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4984750"/>
            <a:ext cx="5867400" cy="187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16" name="Picture 18" descr="vida_estagiari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869160"/>
            <a:ext cx="3276600" cy="1988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9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8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6"/>
          <p:cNvSpPr>
            <a:spLocks noChangeArrowheads="1"/>
          </p:cNvSpPr>
          <p:nvPr/>
        </p:nvSpPr>
        <p:spPr bwMode="auto">
          <a:xfrm>
            <a:off x="0" y="404664"/>
            <a:ext cx="8642350" cy="61926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defRPr/>
            </a:pPr>
            <a:r>
              <a:rPr lang="pt-BR" sz="2700" b="1" dirty="0">
                <a:solidFill>
                  <a:schemeClr val="accent2"/>
                </a:solidFill>
                <a:latin typeface="+mn-lt"/>
              </a:rPr>
              <a:t>ESTÁGIO PROFISSIONAL SUPERVISIONADO</a:t>
            </a:r>
            <a:endParaRPr lang="pt-BR" sz="2700" dirty="0">
              <a:solidFill>
                <a:schemeClr val="accent2"/>
              </a:solidFill>
              <a:latin typeface="+mn-lt"/>
            </a:endParaRPr>
          </a:p>
          <a:p>
            <a:pPr algn="just">
              <a:spcBef>
                <a:spcPct val="20000"/>
              </a:spcBef>
              <a:defRPr/>
            </a:pPr>
            <a:endParaRPr lang="pt-BR" sz="2700" b="1" dirty="0"/>
          </a:p>
          <a:p>
            <a:pPr algn="just">
              <a:spcBef>
                <a:spcPct val="20000"/>
              </a:spcBef>
              <a:defRPr/>
            </a:pPr>
            <a:r>
              <a:rPr lang="pt-BR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ESTÁGIO:</a:t>
            </a:r>
            <a:r>
              <a:rPr lang="pt-BR" sz="1900" dirty="0">
                <a:solidFill>
                  <a:srgbClr val="002060"/>
                </a:solidFill>
              </a:rPr>
              <a:t>  </a:t>
            </a:r>
            <a:r>
              <a:rPr lang="pt-BR" sz="2000" dirty="0">
                <a:solidFill>
                  <a:srgbClr val="002060"/>
                </a:solidFill>
                <a:latin typeface="+mn-lt"/>
              </a:rPr>
              <a:t>É  </a:t>
            </a:r>
            <a:r>
              <a:rPr lang="pt-BR" sz="2000" b="1" dirty="0">
                <a:solidFill>
                  <a:srgbClr val="002060"/>
                </a:solidFill>
                <a:latin typeface="+mn-lt"/>
              </a:rPr>
              <a:t>ato educativo </a:t>
            </a:r>
            <a:r>
              <a:rPr lang="pt-BR" sz="2000" dirty="0">
                <a:solidFill>
                  <a:srgbClr val="002060"/>
                </a:solidFill>
                <a:latin typeface="+mn-lt"/>
              </a:rPr>
              <a:t>intencional de competência da Instituição de  Ensino que deve integrar a Plano de Curso, devendo ser planejado, executado e avaliado de conformidade  com  os objetivos propostos</a:t>
            </a:r>
          </a:p>
          <a:p>
            <a:pPr algn="just">
              <a:spcBef>
                <a:spcPct val="20000"/>
              </a:spcBef>
              <a:defRPr/>
            </a:pPr>
            <a:endParaRPr lang="pt-BR" sz="2000" dirty="0">
              <a:solidFill>
                <a:srgbClr val="002060"/>
              </a:solidFill>
              <a:latin typeface="+mn-lt"/>
            </a:endParaRPr>
          </a:p>
          <a:p>
            <a:pPr algn="just">
              <a:spcBef>
                <a:spcPct val="20000"/>
              </a:spcBef>
              <a:defRPr/>
            </a:pPr>
            <a:r>
              <a:rPr lang="pt-BR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Profissional</a:t>
            </a:r>
            <a:r>
              <a:rPr lang="pt-BR" sz="20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:</a:t>
            </a:r>
            <a:r>
              <a:rPr lang="pt-BR" sz="2000" dirty="0">
                <a:solidFill>
                  <a:srgbClr val="002060"/>
                </a:solidFill>
                <a:latin typeface="+mn-lt"/>
              </a:rPr>
              <a:t> o Estágio deve ser realizado em locais que tenham efetivas condições  de proporcionar  aos alunos estagiários   experiências profissionais pela participação  em situações reais de trabalho</a:t>
            </a:r>
          </a:p>
          <a:p>
            <a:pPr algn="just">
              <a:spcBef>
                <a:spcPct val="20000"/>
              </a:spcBef>
              <a:defRPr/>
            </a:pPr>
            <a:endParaRPr lang="pt-BR" sz="2000" dirty="0">
              <a:solidFill>
                <a:srgbClr val="002060"/>
              </a:solidFill>
              <a:latin typeface="+mn-lt"/>
            </a:endParaRPr>
          </a:p>
          <a:p>
            <a:pPr algn="just">
              <a:spcBef>
                <a:spcPct val="20000"/>
              </a:spcBef>
              <a:defRPr/>
            </a:pPr>
            <a:r>
              <a:rPr lang="pt-BR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Supervisionado</a:t>
            </a:r>
            <a:r>
              <a:rPr lang="pt-BR" sz="20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:</a:t>
            </a:r>
            <a:r>
              <a:rPr lang="pt-BR" sz="2000" dirty="0">
                <a:solidFill>
                  <a:srgbClr val="002060"/>
                </a:solidFill>
                <a:latin typeface="+mn-lt"/>
              </a:rPr>
              <a:t> O Estágio  como ato educativo escolar supervisionado deve ter acompanhamento efetivo do docente orientador da Unidade Operacional e por Supervisor da parte concedente do Estágio, comprovado pelos  instrumentos.</a:t>
            </a:r>
            <a:r>
              <a:rPr lang="pt-BR" sz="2000" dirty="0">
                <a:latin typeface="+mn-lt"/>
              </a:rPr>
              <a:t>s de registros.</a:t>
            </a:r>
          </a:p>
          <a:p>
            <a:pPr>
              <a:spcBef>
                <a:spcPct val="20000"/>
              </a:spcBef>
              <a:defRPr/>
            </a:pPr>
            <a:endParaRPr lang="pt-BR" sz="2000" dirty="0">
              <a:latin typeface="+mn-lt"/>
            </a:endParaRPr>
          </a:p>
          <a:p>
            <a:pPr>
              <a:spcBef>
                <a:spcPct val="20000"/>
              </a:spcBef>
              <a:defRPr/>
            </a:pPr>
            <a:endParaRPr lang="pt-BR" sz="2000" dirty="0">
              <a:latin typeface="Verdana" pitchFamily="34" charset="0"/>
            </a:endParaRPr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179388" y="0"/>
            <a:ext cx="8785100" cy="3789039"/>
          </a:xfrm>
        </p:spPr>
        <p:txBody>
          <a:bodyPr/>
          <a:lstStyle/>
          <a:p>
            <a:pPr eaLnBrk="1" hangingPunct="1">
              <a:lnSpc>
                <a:spcPct val="120000"/>
              </a:lnSpc>
              <a:spcBef>
                <a:spcPct val="20000"/>
              </a:spcBef>
              <a:buSzPct val="80000"/>
            </a:pPr>
            <a:r>
              <a:rPr lang="pt-BR" sz="2800" b="1" dirty="0" smtClean="0">
                <a:solidFill>
                  <a:srgbClr val="FFFF00"/>
                </a:solidFill>
                <a:latin typeface="+mn-lt"/>
              </a:rPr>
              <a:t>PPP  - aportes para sua construção:</a:t>
            </a:r>
            <a:r>
              <a:rPr lang="pt-BR" sz="2000" b="1" dirty="0" smtClean="0">
                <a:latin typeface="+mn-lt"/>
              </a:rPr>
              <a:t/>
            </a:r>
            <a:br>
              <a:rPr lang="pt-BR" sz="2000" b="1" dirty="0" smtClean="0">
                <a:latin typeface="+mn-lt"/>
              </a:rPr>
            </a:br>
            <a:r>
              <a:rPr lang="pt-BR" sz="2000" b="1" dirty="0" smtClean="0">
                <a:latin typeface="+mn-lt"/>
              </a:rPr>
              <a:t>- Diversidades dos sujeitos.</a:t>
            </a:r>
            <a:br>
              <a:rPr lang="pt-BR" sz="2000" b="1" dirty="0" smtClean="0">
                <a:latin typeface="+mn-lt"/>
              </a:rPr>
            </a:br>
            <a:r>
              <a:rPr lang="pt-BR" sz="2000" b="1" dirty="0" smtClean="0">
                <a:latin typeface="+mn-lt"/>
              </a:rPr>
              <a:t>- Eixo formativo centrado no trabalho como princípio educativo focado no mundo em constante  transformação.</a:t>
            </a:r>
            <a:br>
              <a:rPr lang="pt-BR" sz="2000" b="1" dirty="0" smtClean="0">
                <a:latin typeface="+mn-lt"/>
              </a:rPr>
            </a:br>
            <a:r>
              <a:rPr lang="pt-BR" sz="2000" b="1" dirty="0" smtClean="0">
                <a:latin typeface="+mn-lt"/>
              </a:rPr>
              <a:t>-Perfil profissional de conclusão é o compromisso ético da Escola para com seus alunos, os empregadores dos seus formandos e a comunidade beneficiária da ação profissional; </a:t>
            </a:r>
            <a:br>
              <a:rPr lang="pt-BR" sz="2000" b="1" dirty="0" smtClean="0">
                <a:latin typeface="+mn-lt"/>
              </a:rPr>
            </a:br>
            <a:r>
              <a:rPr lang="pt-BR" sz="2000" b="1" dirty="0" smtClean="0">
                <a:latin typeface="+mn-lt"/>
              </a:rPr>
              <a:t>-Elaboração, execução e avaliação do PPP é essencial para a concretização da autonomia da escola.</a:t>
            </a:r>
            <a:r>
              <a:rPr lang="pt-BR" sz="2000" dirty="0" smtClean="0">
                <a:latin typeface="+mn-lt"/>
              </a:rPr>
              <a:t/>
            </a:r>
            <a:br>
              <a:rPr lang="pt-BR" sz="2000" dirty="0" smtClean="0">
                <a:latin typeface="+mn-lt"/>
              </a:rPr>
            </a:br>
            <a:endParaRPr lang="pt-BR" sz="2000" dirty="0" smtClean="0">
              <a:latin typeface="+mn-lt"/>
            </a:endParaRPr>
          </a:p>
        </p:txBody>
      </p:sp>
      <p:sp>
        <p:nvSpPr>
          <p:cNvPr id="98307" name="Text Box 3"/>
          <p:cNvSpPr txBox="1">
            <a:spLocks noChangeArrowheads="1"/>
          </p:cNvSpPr>
          <p:nvPr/>
        </p:nvSpPr>
        <p:spPr bwMode="auto">
          <a:xfrm>
            <a:off x="323850" y="260350"/>
            <a:ext cx="882015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pt-BR" sz="3000" b="1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endParaRPr lang="pt-BR" sz="3000" b="1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endParaRPr lang="pt-BR" sz="30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8308" name="Text Box 4"/>
          <p:cNvSpPr txBox="1">
            <a:spLocks noChangeArrowheads="1"/>
          </p:cNvSpPr>
          <p:nvPr/>
        </p:nvSpPr>
        <p:spPr bwMode="auto">
          <a:xfrm>
            <a:off x="71438" y="4005064"/>
            <a:ext cx="8893175" cy="249299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pt-BR" sz="2000" dirty="0"/>
              <a:t> </a:t>
            </a:r>
            <a:r>
              <a:rPr lang="pt-BR" sz="2000" b="1" u="sng" dirty="0">
                <a:solidFill>
                  <a:srgbClr val="FFFF00"/>
                </a:solidFill>
              </a:rPr>
              <a:t>PROJETO</a:t>
            </a:r>
            <a:r>
              <a:rPr lang="pt-BR" sz="2000" b="1" u="sng" dirty="0"/>
              <a:t>:</a:t>
            </a:r>
            <a:r>
              <a:rPr lang="pt-BR" sz="2000" dirty="0"/>
              <a:t> precisa ser pensado pelo coletivo da escola e a realidade. </a:t>
            </a:r>
          </a:p>
          <a:p>
            <a:pPr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pt-BR" sz="2000" dirty="0">
                <a:solidFill>
                  <a:srgbClr val="FFFF00"/>
                </a:solidFill>
              </a:rPr>
              <a:t> </a:t>
            </a:r>
            <a:r>
              <a:rPr lang="pt-BR" sz="2000" b="1" u="sng" dirty="0">
                <a:solidFill>
                  <a:srgbClr val="FFFF00"/>
                </a:solidFill>
              </a:rPr>
              <a:t>POLÍTICO</a:t>
            </a:r>
            <a:r>
              <a:rPr lang="pt-BR" sz="2000" dirty="0"/>
              <a:t>: toda prática tem uma dimensão política (diretrizes e regimento </a:t>
            </a:r>
          </a:p>
          <a:p>
            <a:pPr>
              <a:lnSpc>
                <a:spcPct val="12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pt-BR" sz="2000" dirty="0"/>
              <a:t>                  escolar = a sustentação legal).</a:t>
            </a:r>
          </a:p>
          <a:p>
            <a:pPr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pt-BR" sz="2000" dirty="0"/>
              <a:t> </a:t>
            </a:r>
            <a:r>
              <a:rPr lang="pt-BR" sz="2000" b="1" u="sng" dirty="0">
                <a:solidFill>
                  <a:srgbClr val="FFFF00"/>
                </a:solidFill>
              </a:rPr>
              <a:t>PEDAGÓGICO</a:t>
            </a:r>
            <a:r>
              <a:rPr lang="pt-BR" sz="2000" dirty="0"/>
              <a:t>: tem haver com a realização do processo ensino e </a:t>
            </a:r>
            <a:r>
              <a:rPr lang="pt-BR" sz="2000" dirty="0" smtClean="0"/>
              <a:t>             aprendizagem, as </a:t>
            </a:r>
            <a:r>
              <a:rPr lang="pt-BR" sz="2000" dirty="0"/>
              <a:t>metodologias </a:t>
            </a:r>
            <a:r>
              <a:rPr lang="pt-BR" sz="2000" dirty="0" smtClean="0"/>
              <a:t>aplicadas, o contexto e as dimensões do trabalho.</a:t>
            </a:r>
            <a:endParaRPr lang="pt-BR" sz="2000" dirty="0"/>
          </a:p>
        </p:txBody>
      </p:sp>
    </p:spTree>
  </p:cSld>
  <p:clrMapOvr>
    <a:masterClrMapping/>
  </p:clrMapOvr>
  <p:transition spd="slow">
    <p:cover dir="u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ext Box 2"/>
          <p:cNvSpPr txBox="1">
            <a:spLocks noChangeArrowheads="1"/>
          </p:cNvSpPr>
          <p:nvPr/>
        </p:nvSpPr>
        <p:spPr bwMode="auto">
          <a:xfrm>
            <a:off x="304800" y="260350"/>
            <a:ext cx="8382000" cy="1120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pt-BR" sz="27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EIXOS ESTRUTURANTES DE UMA</a:t>
            </a:r>
          </a:p>
          <a:p>
            <a:pPr algn="ctr">
              <a:spcBef>
                <a:spcPct val="50000"/>
              </a:spcBef>
              <a:defRPr/>
            </a:pPr>
            <a:r>
              <a:rPr lang="pt-BR" sz="27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PRÁTICA PEDAGÓGICA EFICAZ</a:t>
            </a:r>
            <a:endParaRPr lang="pt-BR" sz="2700" b="1" dirty="0">
              <a:solidFill>
                <a:schemeClr val="bg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+mn-lt"/>
            </a:endParaRPr>
          </a:p>
        </p:txBody>
      </p:sp>
      <p:sp>
        <p:nvSpPr>
          <p:cNvPr id="104451" name="Oval 5"/>
          <p:cNvSpPr>
            <a:spLocks noChangeArrowheads="1"/>
          </p:cNvSpPr>
          <p:nvPr/>
        </p:nvSpPr>
        <p:spPr bwMode="auto">
          <a:xfrm>
            <a:off x="2700338" y="3167063"/>
            <a:ext cx="3773487" cy="1341437"/>
          </a:xfrm>
          <a:prstGeom prst="ellipse">
            <a:avLst/>
          </a:prstGeom>
          <a:gradFill rotWithShape="0">
            <a:gsLst>
              <a:gs pos="0">
                <a:srgbClr val="CCFFCC"/>
              </a:gs>
              <a:gs pos="50000">
                <a:srgbClr val="FFFFFF"/>
              </a:gs>
              <a:gs pos="100000">
                <a:srgbClr val="CCFFCC"/>
              </a:gs>
            </a:gsLst>
            <a:lin ang="2700000" scaled="1"/>
          </a:gradFill>
          <a:ln w="635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 sz="1800">
              <a:latin typeface="Verdana" pitchFamily="34" charset="0"/>
            </a:endParaRPr>
          </a:p>
        </p:txBody>
      </p:sp>
      <p:sp>
        <p:nvSpPr>
          <p:cNvPr id="104452" name="Text Box 6"/>
          <p:cNvSpPr txBox="1">
            <a:spLocks noChangeArrowheads="1"/>
          </p:cNvSpPr>
          <p:nvPr/>
        </p:nvSpPr>
        <p:spPr bwMode="auto">
          <a:xfrm>
            <a:off x="3181350" y="3135313"/>
            <a:ext cx="2730500" cy="12827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2600" b="1" dirty="0">
                <a:solidFill>
                  <a:srgbClr val="006600"/>
                </a:solidFill>
                <a:latin typeface="+mn-lt"/>
              </a:rPr>
              <a:t>Prática Pedagógica Eficaz</a:t>
            </a:r>
          </a:p>
        </p:txBody>
      </p:sp>
      <p:sp>
        <p:nvSpPr>
          <p:cNvPr id="24587" name="Text Box 11"/>
          <p:cNvSpPr txBox="1">
            <a:spLocks noChangeArrowheads="1"/>
          </p:cNvSpPr>
          <p:nvPr/>
        </p:nvSpPr>
        <p:spPr bwMode="auto">
          <a:xfrm>
            <a:off x="3563888" y="1916832"/>
            <a:ext cx="2016125" cy="641350"/>
          </a:xfrm>
          <a:prstGeom prst="rect">
            <a:avLst/>
          </a:prstGeom>
          <a:gradFill rotWithShape="0">
            <a:gsLst>
              <a:gs pos="0">
                <a:srgbClr val="CCFFCC"/>
              </a:gs>
              <a:gs pos="50000">
                <a:srgbClr val="FFFFFF"/>
              </a:gs>
              <a:gs pos="100000">
                <a:srgbClr val="CCFFCC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pt-BR" sz="1800" b="1" dirty="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Formação Docente</a:t>
            </a:r>
          </a:p>
        </p:txBody>
      </p:sp>
      <p:sp>
        <p:nvSpPr>
          <p:cNvPr id="24590" name="Text Box 14"/>
          <p:cNvSpPr txBox="1">
            <a:spLocks noChangeArrowheads="1"/>
          </p:cNvSpPr>
          <p:nvPr/>
        </p:nvSpPr>
        <p:spPr bwMode="auto">
          <a:xfrm>
            <a:off x="6684963" y="3398838"/>
            <a:ext cx="1847850" cy="641350"/>
          </a:xfrm>
          <a:prstGeom prst="rect">
            <a:avLst/>
          </a:prstGeom>
          <a:gradFill rotWithShape="0">
            <a:gsLst>
              <a:gs pos="0">
                <a:srgbClr val="CCFFCC"/>
              </a:gs>
              <a:gs pos="50000">
                <a:srgbClr val="FFFFFF"/>
              </a:gs>
              <a:gs pos="100000">
                <a:srgbClr val="CCFFCC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1800" b="1" dirty="0">
                <a:solidFill>
                  <a:srgbClr val="006600"/>
                </a:solidFill>
                <a:latin typeface="+mn-lt"/>
              </a:rPr>
              <a:t>Concepção Educacional</a:t>
            </a:r>
          </a:p>
        </p:txBody>
      </p:sp>
      <p:sp>
        <p:nvSpPr>
          <p:cNvPr id="24591" name="Text Box 15"/>
          <p:cNvSpPr txBox="1">
            <a:spLocks noChangeArrowheads="1"/>
          </p:cNvSpPr>
          <p:nvPr/>
        </p:nvSpPr>
        <p:spPr bwMode="auto">
          <a:xfrm>
            <a:off x="3584575" y="5127625"/>
            <a:ext cx="2283569" cy="646331"/>
          </a:xfrm>
          <a:prstGeom prst="rect">
            <a:avLst/>
          </a:prstGeom>
          <a:gradFill rotWithShape="0">
            <a:gsLst>
              <a:gs pos="0">
                <a:srgbClr val="CCFFCC"/>
              </a:gs>
              <a:gs pos="50000">
                <a:srgbClr val="FFFFFF"/>
              </a:gs>
              <a:gs pos="100000">
                <a:srgbClr val="CCFFCC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1800" b="1" dirty="0">
                <a:solidFill>
                  <a:srgbClr val="006600"/>
                </a:solidFill>
                <a:latin typeface="+mn-lt"/>
              </a:rPr>
              <a:t>Concepção Metodológica</a:t>
            </a:r>
          </a:p>
        </p:txBody>
      </p:sp>
      <p:sp>
        <p:nvSpPr>
          <p:cNvPr id="24592" name="Text Box 16"/>
          <p:cNvSpPr txBox="1">
            <a:spLocks noChangeArrowheads="1"/>
          </p:cNvSpPr>
          <p:nvPr/>
        </p:nvSpPr>
        <p:spPr bwMode="auto">
          <a:xfrm>
            <a:off x="323528" y="3398838"/>
            <a:ext cx="2160240" cy="646331"/>
          </a:xfrm>
          <a:prstGeom prst="rect">
            <a:avLst/>
          </a:prstGeom>
          <a:gradFill rotWithShape="0">
            <a:gsLst>
              <a:gs pos="0">
                <a:srgbClr val="CCFFCC"/>
              </a:gs>
              <a:gs pos="50000">
                <a:srgbClr val="FFFFFF"/>
              </a:gs>
              <a:gs pos="100000">
                <a:srgbClr val="CCFFCC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1800" b="1" dirty="0">
                <a:solidFill>
                  <a:srgbClr val="006600"/>
                </a:solidFill>
                <a:latin typeface="+mn-lt"/>
              </a:rPr>
              <a:t>Ambiente de aprendizagem</a:t>
            </a:r>
          </a:p>
        </p:txBody>
      </p:sp>
    </p:spTree>
  </p:cSld>
  <p:clrMapOvr>
    <a:masterClrMapping/>
  </p:clrMapOvr>
  <p:transition spd="slow">
    <p:split orient="vert" dir="in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Text Box 3"/>
          <p:cNvSpPr txBox="1">
            <a:spLocks noChangeArrowheads="1"/>
          </p:cNvSpPr>
          <p:nvPr/>
        </p:nvSpPr>
        <p:spPr bwMode="auto">
          <a:xfrm>
            <a:off x="381000" y="228600"/>
            <a:ext cx="8763000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3000" b="1" dirty="0">
                <a:solidFill>
                  <a:srgbClr val="FFFF00"/>
                </a:solidFill>
                <a:latin typeface="+mn-lt"/>
              </a:rPr>
              <a:t>PRINCÍPIOS FACILITADORES DE UMA</a:t>
            </a:r>
          </a:p>
          <a:p>
            <a:pPr>
              <a:spcBef>
                <a:spcPct val="50000"/>
              </a:spcBef>
            </a:pPr>
            <a:r>
              <a:rPr lang="pt-BR" sz="3000" b="1" dirty="0">
                <a:solidFill>
                  <a:srgbClr val="FFFF00"/>
                </a:solidFill>
                <a:latin typeface="+mn-lt"/>
              </a:rPr>
              <a:t>APRENDIZAGEM SIGNIFICATIVA</a:t>
            </a:r>
          </a:p>
        </p:txBody>
      </p:sp>
      <p:sp>
        <p:nvSpPr>
          <p:cNvPr id="107523" name="Text Box 4"/>
          <p:cNvSpPr txBox="1">
            <a:spLocks noChangeArrowheads="1"/>
          </p:cNvSpPr>
          <p:nvPr/>
        </p:nvSpPr>
        <p:spPr bwMode="auto">
          <a:xfrm>
            <a:off x="1828800" y="1828800"/>
            <a:ext cx="7135688" cy="4647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800" dirty="0"/>
              <a:t>- </a:t>
            </a:r>
            <a:r>
              <a:rPr lang="pt-BR" sz="2000" b="1" dirty="0" smtClean="0">
                <a:latin typeface="+mn-lt"/>
              </a:rPr>
              <a:t>Tomar o trabalho como foco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pt-BR" sz="2000" b="1" dirty="0" smtClean="0">
                <a:latin typeface="+mn-lt"/>
              </a:rPr>
              <a:t> Articulação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pt-BR" sz="2000" b="1" dirty="0" smtClean="0">
                <a:latin typeface="+mn-lt"/>
              </a:rPr>
              <a:t> Interdisciplinaridade</a:t>
            </a:r>
            <a:endParaRPr lang="pt-BR" sz="2000" b="1" dirty="0">
              <a:latin typeface="+mn-lt"/>
            </a:endParaRPr>
          </a:p>
          <a:p>
            <a:pPr>
              <a:spcBef>
                <a:spcPct val="50000"/>
              </a:spcBef>
            </a:pPr>
            <a:r>
              <a:rPr lang="pt-BR" sz="2000" b="1" dirty="0">
                <a:latin typeface="+mn-lt"/>
              </a:rPr>
              <a:t>- Contextualização</a:t>
            </a:r>
          </a:p>
          <a:p>
            <a:pPr>
              <a:spcBef>
                <a:spcPct val="50000"/>
              </a:spcBef>
            </a:pPr>
            <a:r>
              <a:rPr lang="pt-BR" sz="2000" b="1" dirty="0">
                <a:latin typeface="+mn-lt"/>
              </a:rPr>
              <a:t>- Desenvolvimento de capacidades</a:t>
            </a:r>
          </a:p>
          <a:p>
            <a:pPr>
              <a:spcBef>
                <a:spcPct val="50000"/>
              </a:spcBef>
            </a:pPr>
            <a:r>
              <a:rPr lang="pt-BR" sz="2000" b="1" dirty="0">
                <a:latin typeface="+mn-lt"/>
              </a:rPr>
              <a:t>- Privilegiar o aprender a </a:t>
            </a:r>
            <a:r>
              <a:rPr lang="pt-BR" sz="2000" b="1" dirty="0" smtClean="0">
                <a:latin typeface="+mn-lt"/>
              </a:rPr>
              <a:t>aprender (processos)</a:t>
            </a:r>
            <a:endParaRPr lang="pt-BR" sz="2000" b="1" dirty="0">
              <a:latin typeface="+mn-lt"/>
            </a:endParaRPr>
          </a:p>
          <a:p>
            <a:pPr>
              <a:spcBef>
                <a:spcPct val="50000"/>
              </a:spcBef>
            </a:pPr>
            <a:r>
              <a:rPr lang="pt-BR" sz="2000" b="1" dirty="0" smtClean="0">
                <a:latin typeface="+mn-lt"/>
              </a:rPr>
              <a:t>- Integrar </a:t>
            </a:r>
            <a:r>
              <a:rPr lang="pt-BR" sz="2000" b="1" dirty="0">
                <a:latin typeface="+mn-lt"/>
              </a:rPr>
              <a:t>teoria e </a:t>
            </a:r>
            <a:r>
              <a:rPr lang="pt-BR" sz="2000" b="1" dirty="0" smtClean="0">
                <a:latin typeface="+mn-lt"/>
              </a:rPr>
              <a:t>prática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pt-BR" sz="2000" b="1" dirty="0" smtClean="0">
                <a:latin typeface="+mn-lt"/>
              </a:rPr>
              <a:t> Construção de significados</a:t>
            </a:r>
            <a:endParaRPr lang="pt-BR" sz="2000" b="1" dirty="0">
              <a:latin typeface="+mn-lt"/>
            </a:endParaRPr>
          </a:p>
          <a:p>
            <a:pPr>
              <a:spcBef>
                <a:spcPct val="50000"/>
              </a:spcBef>
            </a:pPr>
            <a:r>
              <a:rPr lang="pt-BR" sz="2000" b="1" dirty="0" smtClean="0">
                <a:latin typeface="+mn-lt"/>
              </a:rPr>
              <a:t>- Afetividade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pt-BR" sz="2400" dirty="0" smtClean="0"/>
              <a:t> </a:t>
            </a:r>
            <a:r>
              <a:rPr lang="pt-BR" sz="2400" b="1" dirty="0" smtClean="0"/>
              <a:t>Avaliação da aprendizagem</a:t>
            </a:r>
            <a:endParaRPr lang="pt-BR" sz="2400" dirty="0"/>
          </a:p>
        </p:txBody>
      </p:sp>
      <p:sp>
        <p:nvSpPr>
          <p:cNvPr id="107524" name="Text Box 6"/>
          <p:cNvSpPr txBox="1">
            <a:spLocks noChangeArrowheads="1"/>
          </p:cNvSpPr>
          <p:nvPr/>
        </p:nvSpPr>
        <p:spPr bwMode="auto">
          <a:xfrm>
            <a:off x="6876256" y="2060848"/>
            <a:ext cx="152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 sz="1800">
              <a:latin typeface="Verdana" pitchFamily="34" charset="0"/>
            </a:endParaRPr>
          </a:p>
        </p:txBody>
      </p:sp>
      <p:sp>
        <p:nvSpPr>
          <p:cNvPr id="107525" name="AutoShape 8"/>
          <p:cNvSpPr>
            <a:spLocks/>
          </p:cNvSpPr>
          <p:nvPr/>
        </p:nvSpPr>
        <p:spPr bwMode="auto">
          <a:xfrm>
            <a:off x="1371600" y="1524000"/>
            <a:ext cx="914400" cy="5105400"/>
          </a:xfrm>
          <a:prstGeom prst="leftBrace">
            <a:avLst>
              <a:gd name="adj1" fmla="val 46528"/>
              <a:gd name="adj2" fmla="val 50000"/>
            </a:avLst>
          </a:prstGeom>
          <a:noFill/>
          <a:ln w="9525">
            <a:solidFill>
              <a:srgbClr val="FFFF00"/>
            </a:solidFill>
            <a:round/>
            <a:headEnd/>
            <a:tailEnd/>
          </a:ln>
          <a:scene3d>
            <a:camera prst="legacyObliqu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</a:sp3d>
        </p:spPr>
        <p:txBody>
          <a:bodyPr wrap="none" anchor="ctr">
            <a:flatTx/>
          </a:bodyPr>
          <a:lstStyle/>
          <a:p>
            <a:endParaRPr lang="pt-BR" sz="1800">
              <a:latin typeface="Verdana" pitchFamily="34" charset="0"/>
            </a:endParaRP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ext Box 2"/>
          <p:cNvSpPr txBox="1">
            <a:spLocks noChangeArrowheads="1"/>
          </p:cNvSpPr>
          <p:nvPr/>
        </p:nvSpPr>
        <p:spPr bwMode="auto">
          <a:xfrm>
            <a:off x="395536" y="332656"/>
            <a:ext cx="7924800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3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PAPEL DO DOCENTE</a:t>
            </a:r>
          </a:p>
          <a:p>
            <a:pPr>
              <a:spcBef>
                <a:spcPct val="50000"/>
              </a:spcBef>
              <a:defRPr/>
            </a:pPr>
            <a:endParaRPr lang="pt-BR" sz="3000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9571" name="Text Box 3"/>
          <p:cNvSpPr txBox="1">
            <a:spLocks noChangeArrowheads="1"/>
          </p:cNvSpPr>
          <p:nvPr/>
        </p:nvSpPr>
        <p:spPr bwMode="auto">
          <a:xfrm>
            <a:off x="2514600" y="1600200"/>
            <a:ext cx="6477000" cy="3338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82563" indent="-182563">
              <a:lnSpc>
                <a:spcPct val="110000"/>
              </a:lnSpc>
              <a:spcBef>
                <a:spcPct val="50000"/>
              </a:spcBef>
            </a:pPr>
            <a:r>
              <a:rPr lang="pt-BR" sz="2000" dirty="0"/>
              <a:t>	- </a:t>
            </a:r>
            <a:r>
              <a:rPr lang="pt-BR" sz="2000" b="1" dirty="0">
                <a:latin typeface="+mn-lt"/>
              </a:rPr>
              <a:t>Promover processo crítico-reflexivo.</a:t>
            </a:r>
          </a:p>
          <a:p>
            <a:pPr marL="182563" indent="-182563">
              <a:lnSpc>
                <a:spcPct val="110000"/>
              </a:lnSpc>
              <a:spcBef>
                <a:spcPct val="50000"/>
              </a:spcBef>
            </a:pPr>
            <a:r>
              <a:rPr lang="pt-BR" sz="2000" b="1" dirty="0">
                <a:latin typeface="+mn-lt"/>
              </a:rPr>
              <a:t>	- Atitude orientada pela e para a responsabilidade </a:t>
            </a:r>
          </a:p>
          <a:p>
            <a:pPr marL="182563" indent="-182563">
              <a:lnSpc>
                <a:spcPct val="110000"/>
              </a:lnSpc>
              <a:spcBef>
                <a:spcPct val="50000"/>
              </a:spcBef>
            </a:pPr>
            <a:r>
              <a:rPr lang="pt-BR" sz="2000" b="1" dirty="0">
                <a:latin typeface="+mn-lt"/>
              </a:rPr>
              <a:t>	  social e ambiental.</a:t>
            </a:r>
          </a:p>
          <a:p>
            <a:pPr marL="182563" indent="-182563">
              <a:lnSpc>
                <a:spcPct val="110000"/>
              </a:lnSpc>
              <a:spcBef>
                <a:spcPct val="50000"/>
              </a:spcBef>
            </a:pPr>
            <a:r>
              <a:rPr lang="pt-BR" sz="2000" b="1" dirty="0">
                <a:latin typeface="+mn-lt"/>
              </a:rPr>
              <a:t>	- </a:t>
            </a:r>
            <a:r>
              <a:rPr lang="pt-BR" sz="2000" b="1" dirty="0" err="1">
                <a:latin typeface="+mn-lt"/>
              </a:rPr>
              <a:t>Problematizador</a:t>
            </a:r>
            <a:r>
              <a:rPr lang="pt-BR" sz="2000" b="1" dirty="0">
                <a:latin typeface="+mn-lt"/>
              </a:rPr>
              <a:t>.</a:t>
            </a:r>
          </a:p>
          <a:p>
            <a:pPr marL="182563" indent="-182563">
              <a:lnSpc>
                <a:spcPct val="110000"/>
              </a:lnSpc>
              <a:spcBef>
                <a:spcPct val="50000"/>
              </a:spcBef>
            </a:pPr>
            <a:r>
              <a:rPr lang="pt-BR" sz="2000" b="1" dirty="0">
                <a:latin typeface="+mn-lt"/>
              </a:rPr>
              <a:t>	- Mediador.</a:t>
            </a:r>
          </a:p>
          <a:p>
            <a:pPr marL="182563" indent="-182563">
              <a:lnSpc>
                <a:spcPct val="110000"/>
              </a:lnSpc>
              <a:spcBef>
                <a:spcPct val="50000"/>
              </a:spcBef>
            </a:pPr>
            <a:r>
              <a:rPr lang="pt-BR" sz="2000" b="1" dirty="0">
                <a:latin typeface="+mn-lt"/>
              </a:rPr>
              <a:t>	- Relação dialógica.</a:t>
            </a:r>
            <a:r>
              <a:rPr lang="pt-BR" sz="2600" b="1" dirty="0">
                <a:solidFill>
                  <a:schemeClr val="bg1"/>
                </a:solidFill>
                <a:latin typeface="+mn-lt"/>
              </a:rPr>
              <a:t> </a:t>
            </a:r>
          </a:p>
        </p:txBody>
      </p:sp>
      <p:sp>
        <p:nvSpPr>
          <p:cNvPr id="109572" name="AutoShape 4"/>
          <p:cNvSpPr>
            <a:spLocks/>
          </p:cNvSpPr>
          <p:nvPr/>
        </p:nvSpPr>
        <p:spPr bwMode="auto">
          <a:xfrm>
            <a:off x="1981200" y="1295400"/>
            <a:ext cx="1295400" cy="3789363"/>
          </a:xfrm>
          <a:prstGeom prst="leftBrace">
            <a:avLst>
              <a:gd name="adj1" fmla="val 24377"/>
              <a:gd name="adj2" fmla="val 50000"/>
            </a:avLst>
          </a:prstGeom>
          <a:noFill/>
          <a:ln w="9525">
            <a:solidFill>
              <a:srgbClr val="FFFF00"/>
            </a:solidFill>
            <a:round/>
            <a:headEnd/>
            <a:tailEnd/>
          </a:ln>
          <a:scene3d>
            <a:camera prst="legacyObliqu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</a:sp3d>
        </p:spPr>
        <p:txBody>
          <a:bodyPr wrap="none" anchor="ctr">
            <a:flatTx/>
          </a:bodyPr>
          <a:lstStyle/>
          <a:p>
            <a:endParaRPr lang="pt-BR" sz="1800">
              <a:latin typeface="Verdana" pitchFamily="34" charset="0"/>
            </a:endParaRPr>
          </a:p>
        </p:txBody>
      </p:sp>
      <p:sp>
        <p:nvSpPr>
          <p:cNvPr id="109573" name="WordArt 6"/>
          <p:cNvSpPr>
            <a:spLocks noChangeArrowheads="1" noChangeShapeType="1" noTextEdit="1"/>
          </p:cNvSpPr>
          <p:nvPr/>
        </p:nvSpPr>
        <p:spPr bwMode="auto">
          <a:xfrm rot="5094033">
            <a:off x="-1573221" y="2433392"/>
            <a:ext cx="4986887" cy="2046288"/>
          </a:xfrm>
          <a:prstGeom prst="rect">
            <a:avLst/>
          </a:prstGeom>
        </p:spPr>
        <p:txBody>
          <a:bodyPr vert="wordArtVert" wrap="none" fromWordArt="1">
            <a:prstTxWarp prst="textSlantDown">
              <a:avLst>
                <a:gd name="adj" fmla="val 76551"/>
              </a:avLst>
            </a:prstTxWarp>
          </a:bodyPr>
          <a:lstStyle/>
          <a:p>
            <a:pPr fontAlgn="auto"/>
            <a:r>
              <a:rPr lang="pt-BR" sz="1800" b="1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00FF00"/>
                    </a:gs>
                    <a:gs pos="100000">
                      <a:srgbClr val="FFFF00"/>
                    </a:gs>
                  </a:gsLst>
                  <a:lin ang="300000" scaled="1"/>
                </a:gradFill>
                <a:effectLst>
                  <a:outerShdw dist="99190" dir="7788334" algn="ctr" rotWithShape="0">
                    <a:srgbClr val="000080"/>
                  </a:outerShdw>
                </a:effectLst>
                <a:latin typeface="Arial"/>
                <a:cs typeface="Arial"/>
              </a:rPr>
              <a:t>CARACTERÍSTICAS</a:t>
            </a:r>
            <a:r>
              <a:rPr lang="pt-BR" sz="18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00FF00"/>
                    </a:gs>
                    <a:gs pos="100000">
                      <a:srgbClr val="FFFF00"/>
                    </a:gs>
                  </a:gsLst>
                  <a:lin ang="300000" scaled="1"/>
                </a:gradFill>
                <a:effectLst>
                  <a:outerShdw dist="99190" dir="7788334" algn="ctr" rotWithShape="0">
                    <a:srgbClr val="000080"/>
                  </a:outerShdw>
                </a:effectLst>
                <a:latin typeface="Arial"/>
                <a:cs typeface="Arial"/>
              </a:rPr>
              <a:t>   </a:t>
            </a:r>
          </a:p>
          <a:p>
            <a:pPr fontAlgn="auto"/>
            <a:r>
              <a:rPr lang="pt-BR" sz="18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00FF00"/>
                    </a:gs>
                    <a:gs pos="100000">
                      <a:srgbClr val="FFFF00"/>
                    </a:gs>
                  </a:gsLst>
                  <a:lin ang="300000" scaled="1"/>
                </a:gradFill>
                <a:effectLst>
                  <a:outerShdw dist="99190" dir="7788334" algn="ctr" rotWithShape="0">
                    <a:srgbClr val="000080"/>
                  </a:outerShdw>
                </a:effectLst>
                <a:latin typeface="Arial"/>
                <a:cs typeface="Arial"/>
              </a:rPr>
              <a:t> </a:t>
            </a:r>
            <a:r>
              <a:rPr lang="pt-BR" sz="1800" b="1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00FF00"/>
                    </a:gs>
                    <a:gs pos="100000">
                      <a:srgbClr val="FFFF00"/>
                    </a:gs>
                  </a:gsLst>
                  <a:lin ang="300000" scaled="1"/>
                </a:gradFill>
                <a:effectLst>
                  <a:outerShdw dist="99190" dir="7788334" algn="ctr" rotWithShape="0">
                    <a:srgbClr val="000080"/>
                  </a:outerShdw>
                </a:effectLst>
                <a:latin typeface="Arial"/>
                <a:cs typeface="Arial"/>
              </a:rPr>
              <a:t>DESEJÁVEIS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787749"/>
            <a:ext cx="9144000" cy="5201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4400" b="1" i="0" u="none" strike="noStrike" cap="none" normalizeH="0" baseline="0" dirty="0" smtClean="0">
                <a:ln>
                  <a:noFill/>
                </a:ln>
                <a:effectLst/>
                <a:latin typeface="+mn-lt"/>
                <a:ea typeface="Times New Roman" pitchFamily="18" charset="0"/>
                <a:cs typeface="Arial" pitchFamily="34" charset="0"/>
              </a:rPr>
              <a:t>Eixo Temático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3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n-lt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3200" b="0" i="0" u="none" strike="noStrike" cap="none" normalizeH="0" baseline="0" dirty="0" smtClean="0">
                <a:ln>
                  <a:noFill/>
                </a:ln>
                <a:effectLst/>
                <a:latin typeface="+mn-lt"/>
                <a:ea typeface="Times New Roman" pitchFamily="18" charset="0"/>
                <a:cs typeface="Arial" pitchFamily="34" charset="0"/>
              </a:rPr>
              <a:t>O PNE para a educação profissional, particularmente, para a educação profissional técnica de nível médio, parâmetros e diretrizes que conformam a integração do processo ensino com os serviços como prática pedagógica estruturante dos processos de habilitação profissional técnica.</a:t>
            </a:r>
            <a:endParaRPr kumimoji="0" lang="pt-BR" sz="3200" b="0" i="0" u="none" strike="noStrike" cap="none" normalizeH="0" baseline="0" dirty="0" smtClean="0">
              <a:ln>
                <a:noFill/>
              </a:ln>
              <a:effectLst/>
              <a:latin typeface="+mn-lt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Text Box 5"/>
          <p:cNvSpPr txBox="1">
            <a:spLocks noChangeArrowheads="1"/>
          </p:cNvSpPr>
          <p:nvPr/>
        </p:nvSpPr>
        <p:spPr bwMode="auto">
          <a:xfrm>
            <a:off x="468313" y="404813"/>
            <a:ext cx="5399831" cy="53612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5000" rIns="90000" bIns="45000">
            <a:spAutoFit/>
          </a:bodyPr>
          <a:lstStyle/>
          <a:p>
            <a:pPr defTabSz="449263">
              <a:lnSpc>
                <a:spcPts val="3813"/>
              </a:lnSpc>
              <a:buClr>
                <a:srgbClr val="000000"/>
              </a:buClr>
              <a:buSzPct val="100000"/>
              <a:buFont typeface="Calibri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000" b="1" dirty="0">
                <a:solidFill>
                  <a:srgbClr val="FFFF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SISTEC – O QUE </a:t>
            </a:r>
            <a:r>
              <a:rPr lang="en-GB" sz="3000" b="1" dirty="0" smtClean="0">
                <a:solidFill>
                  <a:srgbClr val="FFFF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É ?</a:t>
            </a:r>
            <a:endParaRPr lang="en-GB" sz="3000" b="1" dirty="0">
              <a:solidFill>
                <a:srgbClr val="FFFF00"/>
              </a:solidFill>
              <a:latin typeface="+mn-lt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7826" name="Rectangle 6"/>
          <p:cNvSpPr>
            <a:spLocks noChangeArrowheads="1"/>
          </p:cNvSpPr>
          <p:nvPr/>
        </p:nvSpPr>
        <p:spPr bwMode="auto">
          <a:xfrm>
            <a:off x="468313" y="1125538"/>
            <a:ext cx="8496300" cy="911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40000"/>
              </a:lnSpc>
            </a:pPr>
            <a:r>
              <a:rPr lang="pt-BR" sz="1900" b="1" dirty="0">
                <a:latin typeface="+mn-lt"/>
              </a:rPr>
              <a:t>É um Sistema Nacional de Informações da </a:t>
            </a:r>
            <a:r>
              <a:rPr lang="pt-BR" sz="1800" b="1" dirty="0">
                <a:latin typeface="+mn-lt"/>
              </a:rPr>
              <a:t>Educação</a:t>
            </a:r>
            <a:r>
              <a:rPr lang="pt-BR" sz="1900" b="1" dirty="0">
                <a:latin typeface="+mn-lt"/>
              </a:rPr>
              <a:t> Profissional e </a:t>
            </a:r>
            <a:r>
              <a:rPr lang="pt-BR" sz="1900" b="1" dirty="0" smtClean="0">
                <a:latin typeface="+mn-lt"/>
              </a:rPr>
              <a:t>Tecnológica </a:t>
            </a:r>
            <a:r>
              <a:rPr lang="pt-BR" sz="1900" b="1" dirty="0">
                <a:latin typeface="+mn-lt"/>
              </a:rPr>
              <a:t>.</a:t>
            </a:r>
          </a:p>
        </p:txBody>
      </p:sp>
      <p:sp>
        <p:nvSpPr>
          <p:cNvPr id="86023" name="Text Box 7"/>
          <p:cNvSpPr txBox="1">
            <a:spLocks noChangeArrowheads="1"/>
          </p:cNvSpPr>
          <p:nvPr/>
        </p:nvSpPr>
        <p:spPr bwMode="auto">
          <a:xfrm>
            <a:off x="323850" y="2132856"/>
            <a:ext cx="6480175" cy="5361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5000" rIns="90000" bIns="45000">
            <a:spAutoFit/>
          </a:bodyPr>
          <a:lstStyle/>
          <a:p>
            <a:pPr defTabSz="449263">
              <a:lnSpc>
                <a:spcPts val="3813"/>
              </a:lnSpc>
              <a:buClr>
                <a:srgbClr val="000000"/>
              </a:buClr>
              <a:buSzPct val="100000"/>
              <a:buFont typeface="Calibri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3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Arial Unicode MS" pitchFamily="34" charset="-128"/>
                <a:cs typeface="Arial Unicode MS" pitchFamily="34" charset="-128"/>
              </a:rPr>
              <a:t>OBJETIVO:</a:t>
            </a:r>
          </a:p>
        </p:txBody>
      </p:sp>
      <p:sp>
        <p:nvSpPr>
          <p:cNvPr id="77828" name="Text Box 8"/>
          <p:cNvSpPr txBox="1">
            <a:spLocks noChangeArrowheads="1"/>
          </p:cNvSpPr>
          <p:nvPr/>
        </p:nvSpPr>
        <p:spPr bwMode="auto">
          <a:xfrm>
            <a:off x="827088" y="3571875"/>
            <a:ext cx="7489825" cy="504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5000" rIns="90000" bIns="45000"/>
          <a:lstStyle/>
          <a:p>
            <a:pPr algn="just" defTabSz="449263">
              <a:buClr>
                <a:srgbClr val="FFFFFF"/>
              </a:buClr>
              <a:buSzPct val="100000"/>
              <a:buFont typeface="Calibri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sz="1800"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7829" name="Text Box 10"/>
          <p:cNvSpPr txBox="1">
            <a:spLocks noChangeArrowheads="1"/>
          </p:cNvSpPr>
          <p:nvPr/>
        </p:nvSpPr>
        <p:spPr bwMode="auto">
          <a:xfrm>
            <a:off x="447675" y="2708920"/>
            <a:ext cx="8372475" cy="3140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ct val="25000"/>
              </a:spcBef>
              <a:buFont typeface="Wingdings" pitchFamily="2" charset="2"/>
              <a:buChar char="ü"/>
            </a:pPr>
            <a:r>
              <a:rPr lang="en-GB" sz="1800" dirty="0"/>
              <a:t> </a:t>
            </a:r>
            <a:r>
              <a:rPr lang="pt-BR" sz="1600" b="1" dirty="0">
                <a:latin typeface="+mn-lt"/>
              </a:rPr>
              <a:t>Disponibilizar informações de escolas que ofertam cursos técnicos, bem </a:t>
            </a:r>
            <a:r>
              <a:rPr lang="pt-BR" sz="1600" b="1" dirty="0" smtClean="0">
                <a:latin typeface="+mn-lt"/>
              </a:rPr>
              <a:t>como    </a:t>
            </a:r>
            <a:r>
              <a:rPr lang="pt-BR" sz="1600" b="1" dirty="0">
                <a:latin typeface="+mn-lt"/>
              </a:rPr>
              <a:t>seus respectivos cursos e alunos dessa modalidade.</a:t>
            </a:r>
          </a:p>
          <a:p>
            <a:pPr>
              <a:lnSpc>
                <a:spcPct val="120000"/>
              </a:lnSpc>
              <a:spcBef>
                <a:spcPct val="25000"/>
              </a:spcBef>
              <a:buFont typeface="Wingdings" pitchFamily="2" charset="2"/>
              <a:buChar char="ü"/>
            </a:pPr>
            <a:r>
              <a:rPr lang="en-GB" sz="1600" b="1" dirty="0">
                <a:latin typeface="+mn-lt"/>
              </a:rPr>
              <a:t> </a:t>
            </a:r>
            <a:r>
              <a:rPr lang="en-GB" sz="1600" b="1" dirty="0" err="1">
                <a:latin typeface="+mn-lt"/>
              </a:rPr>
              <a:t>Criar</a:t>
            </a:r>
            <a:r>
              <a:rPr lang="en-GB" sz="1600" b="1" dirty="0">
                <a:latin typeface="+mn-lt"/>
              </a:rPr>
              <a:t> </a:t>
            </a:r>
            <a:r>
              <a:rPr lang="en-GB" sz="1600" b="1" dirty="0" err="1">
                <a:latin typeface="+mn-lt"/>
              </a:rPr>
              <a:t>banco</a:t>
            </a:r>
            <a:r>
              <a:rPr lang="en-GB" sz="1600" b="1" dirty="0">
                <a:latin typeface="+mn-lt"/>
              </a:rPr>
              <a:t> de dados de </a:t>
            </a:r>
            <a:r>
              <a:rPr lang="en-GB" sz="1600" b="1" dirty="0" err="1">
                <a:latin typeface="+mn-lt"/>
              </a:rPr>
              <a:t>Consulta</a:t>
            </a:r>
            <a:r>
              <a:rPr lang="en-GB" sz="1600" b="1" dirty="0">
                <a:latin typeface="+mn-lt"/>
              </a:rPr>
              <a:t> </a:t>
            </a:r>
            <a:r>
              <a:rPr lang="en-GB" sz="1600" b="1" dirty="0" err="1">
                <a:latin typeface="+mn-lt"/>
              </a:rPr>
              <a:t>Pública</a:t>
            </a:r>
            <a:r>
              <a:rPr lang="en-GB" sz="1600" b="1" dirty="0">
                <a:latin typeface="+mn-lt"/>
              </a:rPr>
              <a:t> do “</a:t>
            </a:r>
            <a:r>
              <a:rPr lang="en-GB" sz="1600" b="1" dirty="0" err="1">
                <a:latin typeface="+mn-lt"/>
              </a:rPr>
              <a:t>Currículo</a:t>
            </a:r>
            <a:r>
              <a:rPr lang="en-GB" sz="1600" b="1" dirty="0">
                <a:latin typeface="+mn-lt"/>
              </a:rPr>
              <a:t> do </a:t>
            </a:r>
            <a:r>
              <a:rPr lang="en-GB" sz="1600" b="1" dirty="0" err="1">
                <a:latin typeface="+mn-lt"/>
              </a:rPr>
              <a:t>Trabalhador</a:t>
            </a:r>
            <a:r>
              <a:rPr lang="en-GB" sz="1600" b="1" dirty="0">
                <a:latin typeface="+mn-lt"/>
              </a:rPr>
              <a:t>” </a:t>
            </a:r>
            <a:r>
              <a:rPr lang="en-GB" sz="1600" b="1" dirty="0" smtClean="0">
                <a:latin typeface="+mn-lt"/>
              </a:rPr>
              <a:t>   </a:t>
            </a:r>
            <a:r>
              <a:rPr lang="en-GB" sz="1600" b="1" dirty="0" err="1">
                <a:latin typeface="+mn-lt"/>
              </a:rPr>
              <a:t>disponibilizando</a:t>
            </a:r>
            <a:r>
              <a:rPr lang="en-GB" sz="1600" b="1" dirty="0">
                <a:latin typeface="+mn-lt"/>
              </a:rPr>
              <a:t> o </a:t>
            </a:r>
            <a:r>
              <a:rPr lang="en-GB" sz="1600" b="1" dirty="0" err="1">
                <a:latin typeface="+mn-lt"/>
              </a:rPr>
              <a:t>histórico</a:t>
            </a:r>
            <a:r>
              <a:rPr lang="en-GB" sz="1600" b="1" dirty="0">
                <a:latin typeface="+mn-lt"/>
              </a:rPr>
              <a:t> </a:t>
            </a:r>
            <a:r>
              <a:rPr lang="en-GB" sz="1600" b="1" dirty="0" err="1">
                <a:latin typeface="+mn-lt"/>
              </a:rPr>
              <a:t>profissional</a:t>
            </a:r>
            <a:r>
              <a:rPr lang="en-GB" sz="1600" b="1" dirty="0">
                <a:latin typeface="+mn-lt"/>
              </a:rPr>
              <a:t> dos </a:t>
            </a:r>
            <a:r>
              <a:rPr lang="en-GB" sz="1600" b="1" dirty="0" err="1">
                <a:latin typeface="+mn-lt"/>
              </a:rPr>
              <a:t>alunos</a:t>
            </a:r>
            <a:r>
              <a:rPr lang="en-GB" sz="1600" b="1" dirty="0">
                <a:latin typeface="+mn-lt"/>
              </a:rPr>
              <a:t> </a:t>
            </a:r>
            <a:r>
              <a:rPr lang="en-GB" sz="1600" b="1" dirty="0" err="1">
                <a:latin typeface="+mn-lt"/>
              </a:rPr>
              <a:t>da</a:t>
            </a:r>
            <a:r>
              <a:rPr lang="en-GB" sz="1600" b="1" dirty="0">
                <a:latin typeface="+mn-lt"/>
              </a:rPr>
              <a:t> </a:t>
            </a:r>
            <a:r>
              <a:rPr lang="en-GB" sz="1600" b="1" dirty="0" err="1">
                <a:latin typeface="+mn-lt"/>
              </a:rPr>
              <a:t>Rede</a:t>
            </a:r>
            <a:r>
              <a:rPr lang="en-GB" sz="1600" b="1" dirty="0">
                <a:latin typeface="+mn-lt"/>
              </a:rPr>
              <a:t> de </a:t>
            </a:r>
            <a:r>
              <a:rPr lang="en-GB" sz="1600" b="1" dirty="0" err="1">
                <a:latin typeface="+mn-lt"/>
              </a:rPr>
              <a:t>Educação</a:t>
            </a:r>
            <a:r>
              <a:rPr lang="en-GB" sz="1600" b="1" dirty="0">
                <a:latin typeface="+mn-lt"/>
              </a:rPr>
              <a:t>    </a:t>
            </a:r>
            <a:r>
              <a:rPr lang="en-GB" sz="1600" b="1" dirty="0" err="1" smtClean="0">
                <a:latin typeface="+mn-lt"/>
              </a:rPr>
              <a:t>Profissional</a:t>
            </a:r>
            <a:r>
              <a:rPr lang="en-GB" sz="1600" b="1" dirty="0">
                <a:latin typeface="+mn-lt"/>
              </a:rPr>
              <a:t>.</a:t>
            </a:r>
          </a:p>
          <a:p>
            <a:pPr>
              <a:lnSpc>
                <a:spcPct val="120000"/>
              </a:lnSpc>
              <a:spcBef>
                <a:spcPct val="25000"/>
              </a:spcBef>
              <a:buFont typeface="Wingdings" pitchFamily="2" charset="2"/>
              <a:buChar char="ü"/>
            </a:pPr>
            <a:r>
              <a:rPr lang="en-GB" sz="1600" b="1" dirty="0">
                <a:latin typeface="+mn-lt"/>
              </a:rPr>
              <a:t> Dar </a:t>
            </a:r>
            <a:r>
              <a:rPr lang="en-GB" sz="1600" b="1" dirty="0" err="1">
                <a:latin typeface="+mn-lt"/>
              </a:rPr>
              <a:t>validade</a:t>
            </a:r>
            <a:r>
              <a:rPr lang="en-GB" sz="1600" b="1" dirty="0">
                <a:latin typeface="+mn-lt"/>
              </a:rPr>
              <a:t> </a:t>
            </a:r>
            <a:r>
              <a:rPr lang="en-GB" sz="1600" b="1" dirty="0" err="1">
                <a:latin typeface="+mn-lt"/>
              </a:rPr>
              <a:t>nacional</a:t>
            </a:r>
            <a:r>
              <a:rPr lang="en-GB" sz="1600" b="1" dirty="0">
                <a:latin typeface="+mn-lt"/>
              </a:rPr>
              <a:t> </a:t>
            </a:r>
            <a:r>
              <a:rPr lang="en-GB" sz="1600" b="1" dirty="0" err="1">
                <a:latin typeface="+mn-lt"/>
              </a:rPr>
              <a:t>aos</a:t>
            </a:r>
            <a:r>
              <a:rPr lang="en-GB" sz="1600" b="1" dirty="0">
                <a:latin typeface="+mn-lt"/>
              </a:rPr>
              <a:t> diplomas de </a:t>
            </a:r>
            <a:r>
              <a:rPr lang="en-GB" sz="1600" b="1" dirty="0" err="1">
                <a:latin typeface="+mn-lt"/>
              </a:rPr>
              <a:t>cursos</a:t>
            </a:r>
            <a:r>
              <a:rPr lang="en-GB" sz="1600" b="1" dirty="0">
                <a:latin typeface="+mn-lt"/>
              </a:rPr>
              <a:t> </a:t>
            </a:r>
            <a:r>
              <a:rPr lang="en-GB" sz="1600" b="1" dirty="0" err="1">
                <a:latin typeface="+mn-lt"/>
              </a:rPr>
              <a:t>técnicos</a:t>
            </a:r>
            <a:r>
              <a:rPr lang="en-GB" sz="1600" b="1" dirty="0">
                <a:latin typeface="+mn-lt"/>
              </a:rPr>
              <a:t>. </a:t>
            </a:r>
          </a:p>
          <a:p>
            <a:pPr>
              <a:lnSpc>
                <a:spcPct val="120000"/>
              </a:lnSpc>
              <a:spcBef>
                <a:spcPct val="25000"/>
              </a:spcBef>
              <a:buFont typeface="Wingdings" pitchFamily="2" charset="2"/>
              <a:buChar char="ü"/>
            </a:pPr>
            <a:r>
              <a:rPr lang="en-GB" sz="1600" b="1" dirty="0">
                <a:latin typeface="+mn-lt"/>
              </a:rPr>
              <a:t> S</a:t>
            </a:r>
            <a:r>
              <a:rPr lang="pt-BR" sz="1600" b="1" dirty="0" err="1">
                <a:latin typeface="+mn-lt"/>
              </a:rPr>
              <a:t>ubsidiar</a:t>
            </a:r>
            <a:r>
              <a:rPr lang="pt-BR" sz="1600" b="1" dirty="0">
                <a:latin typeface="+mn-lt"/>
              </a:rPr>
              <a:t> dados para a supervisão por parte dos órgãos reguladores </a:t>
            </a:r>
          </a:p>
          <a:p>
            <a:pPr>
              <a:lnSpc>
                <a:spcPct val="120000"/>
              </a:lnSpc>
              <a:spcBef>
                <a:spcPct val="25000"/>
              </a:spcBef>
              <a:buFont typeface="Wingdings" pitchFamily="2" charset="2"/>
              <a:buNone/>
            </a:pPr>
            <a:r>
              <a:rPr lang="pt-BR" sz="1600" b="1" dirty="0">
                <a:latin typeface="+mn-lt"/>
              </a:rPr>
              <a:t>   (Conselhos </a:t>
            </a:r>
            <a:r>
              <a:rPr lang="en-GB" sz="1600" b="1" dirty="0" err="1">
                <a:latin typeface="+mn-lt"/>
              </a:rPr>
              <a:t>Estaduais</a:t>
            </a:r>
            <a:r>
              <a:rPr lang="en-GB" sz="1600" b="1" dirty="0">
                <a:latin typeface="+mn-lt"/>
              </a:rPr>
              <a:t> de </a:t>
            </a:r>
            <a:r>
              <a:rPr lang="en-GB" sz="1600" b="1" dirty="0" err="1">
                <a:latin typeface="+mn-lt"/>
              </a:rPr>
              <a:t>Educação</a:t>
            </a:r>
            <a:r>
              <a:rPr lang="en-GB" sz="1600" b="1" dirty="0">
                <a:latin typeface="+mn-lt"/>
              </a:rPr>
              <a:t>).</a:t>
            </a:r>
          </a:p>
          <a:p>
            <a:pPr>
              <a:lnSpc>
                <a:spcPct val="120000"/>
              </a:lnSpc>
              <a:spcBef>
                <a:spcPct val="25000"/>
              </a:spcBef>
              <a:buFont typeface="Wingdings" pitchFamily="2" charset="2"/>
              <a:buChar char="ü"/>
            </a:pPr>
            <a:endParaRPr lang="pt-BR" sz="1800" dirty="0"/>
          </a:p>
        </p:txBody>
      </p:sp>
    </p:spTree>
  </p:cSld>
  <p:clrMapOvr>
    <a:masterClrMapping/>
  </p:clrMapOvr>
  <p:transition spd="med">
    <p:strips dir="ru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51520" y="692696"/>
            <a:ext cx="8640960" cy="45397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dirty="0" smtClean="0"/>
          </a:p>
          <a:p>
            <a:r>
              <a:rPr lang="pt-BR" sz="2400" b="1" dirty="0" smtClean="0">
                <a:latin typeface="+mn-lt"/>
              </a:rPr>
              <a:t>O real compromisso da escola é com o desenvolvimento  crescente da autonomia intelectual do seu educando, de modo que o mesmo tenha condições de continuar aprendendo e articulando as várias dimensões de  educação, trabalho, ciência e tecnologia.</a:t>
            </a:r>
          </a:p>
          <a:p>
            <a:endParaRPr lang="pt-BR" sz="2400" b="1" dirty="0" smtClean="0">
              <a:latin typeface="+mn-lt"/>
            </a:endParaRPr>
          </a:p>
          <a:p>
            <a:r>
              <a:rPr lang="pt-BR" sz="2400" b="1" dirty="0" smtClean="0">
                <a:solidFill>
                  <a:srgbClr val="FFFF00"/>
                </a:solidFill>
                <a:latin typeface="+mn-lt"/>
              </a:rPr>
              <a:t>DESAFIO:</a:t>
            </a:r>
            <a:endParaRPr lang="pt-BR" sz="2400" b="1" dirty="0" smtClean="0">
              <a:latin typeface="+mn-lt"/>
            </a:endParaRPr>
          </a:p>
          <a:p>
            <a:endParaRPr lang="pt-BR" sz="2400" b="1" dirty="0" smtClean="0">
              <a:latin typeface="+mn-lt"/>
            </a:endParaRPr>
          </a:p>
          <a:p>
            <a:r>
              <a:rPr lang="pt-BR" sz="2400" b="1" dirty="0" smtClean="0">
                <a:latin typeface="+mn-lt"/>
              </a:rPr>
              <a:t> Este é o grande  compromisso da nova escola técnica e, também, o seu grande  desafio.</a:t>
            </a:r>
            <a:endParaRPr lang="pt-BR" sz="2400" b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655638"/>
            <a:ext cx="8007350" cy="5545137"/>
          </a:xfrm>
        </p:spPr>
        <p:txBody>
          <a:bodyPr>
            <a:normAutofit fontScale="92500" lnSpcReduction="10000"/>
          </a:bodyPr>
          <a:lstStyle/>
          <a:p>
            <a:pPr marL="420624" indent="-384048" algn="ctr" fontAlgn="auto">
              <a:spcAft>
                <a:spcPts val="0"/>
              </a:spcAft>
              <a:buClr>
                <a:schemeClr val="bg2"/>
              </a:buClr>
              <a:buFont typeface="Monotype Sorts" pitchFamily="2" charset="2"/>
              <a:buNone/>
              <a:defRPr/>
            </a:pPr>
            <a:r>
              <a:rPr kumimoji="1" lang="pt-BR" sz="4800" b="1" dirty="0" smtClean="0">
                <a:solidFill>
                  <a:srgbClr val="FFFF00"/>
                </a:solidFill>
              </a:rPr>
              <a:t>OBRIGADA!</a:t>
            </a:r>
          </a:p>
          <a:p>
            <a:pPr marL="420624" indent="-384048" algn="ctr" fontAlgn="auto">
              <a:spcAft>
                <a:spcPts val="0"/>
              </a:spcAft>
              <a:buClr>
                <a:schemeClr val="bg2"/>
              </a:buClr>
              <a:buFont typeface="Monotype Sorts" pitchFamily="2" charset="2"/>
              <a:buNone/>
              <a:defRPr/>
            </a:pPr>
            <a:endParaRPr kumimoji="1" lang="pt-BR" sz="4800" b="1" dirty="0" smtClean="0"/>
          </a:p>
          <a:p>
            <a:pPr marL="420624" indent="-384048" algn="ctr" fontAlgn="auto">
              <a:spcAft>
                <a:spcPts val="0"/>
              </a:spcAft>
              <a:buClr>
                <a:schemeClr val="bg2"/>
              </a:buClr>
              <a:buFont typeface="Monotype Sorts" pitchFamily="2" charset="2"/>
              <a:buNone/>
              <a:defRPr/>
            </a:pPr>
            <a:r>
              <a:rPr kumimoji="1" lang="pt-BR" sz="4800" b="1" i="1" dirty="0" smtClean="0"/>
              <a:t>Suely Cândida </a:t>
            </a:r>
            <a:r>
              <a:rPr kumimoji="1" lang="pt-BR" sz="4800" b="1" i="1" dirty="0" err="1" smtClean="0"/>
              <a:t>Catharino</a:t>
            </a:r>
            <a:r>
              <a:rPr kumimoji="1" lang="pt-BR" sz="4800" i="1" dirty="0" smtClean="0"/>
              <a:t> </a:t>
            </a:r>
            <a:endParaRPr kumimoji="1" lang="pt-BR" sz="4800" i="1" dirty="0"/>
          </a:p>
          <a:p>
            <a:pPr marL="420624" indent="-384048" algn="ctr" fontAlgn="auto">
              <a:spcAft>
                <a:spcPts val="0"/>
              </a:spcAft>
              <a:buClr>
                <a:schemeClr val="bg2"/>
              </a:buClr>
              <a:buFont typeface="Monotype Sorts" pitchFamily="2" charset="2"/>
              <a:buNone/>
              <a:defRPr/>
            </a:pPr>
            <a:endParaRPr kumimoji="1" lang="pt-BR" sz="4800" dirty="0"/>
          </a:p>
          <a:p>
            <a:pPr marL="420624" indent="-384048" algn="r" fontAlgn="auto">
              <a:spcAft>
                <a:spcPts val="0"/>
              </a:spcAft>
              <a:buClr>
                <a:schemeClr val="bg2"/>
              </a:buClr>
              <a:buFont typeface="Monotype Sorts" pitchFamily="2" charset="2"/>
              <a:buNone/>
              <a:defRPr/>
            </a:pPr>
            <a:r>
              <a:rPr kumimoji="1" lang="pt-BR" b="1" dirty="0" smtClean="0"/>
              <a:t>http</a:t>
            </a:r>
            <a:r>
              <a:rPr kumimoji="1" lang="pt-BR" b="1" dirty="0"/>
              <a:t>:\\</a:t>
            </a:r>
            <a:r>
              <a:rPr kumimoji="1" lang="pt-BR" b="1" dirty="0" smtClean="0"/>
              <a:t>www.cee.mt.gov.br</a:t>
            </a:r>
            <a:endParaRPr kumimoji="1" lang="pt-BR" b="1" dirty="0"/>
          </a:p>
          <a:p>
            <a:pPr marL="420624" indent="-384048" algn="ctr" fontAlgn="auto">
              <a:spcAft>
                <a:spcPts val="0"/>
              </a:spcAft>
              <a:buClr>
                <a:schemeClr val="bg2"/>
              </a:buClr>
              <a:buFont typeface="Monotype Sorts" pitchFamily="2" charset="2"/>
              <a:buNone/>
              <a:defRPr/>
            </a:pPr>
            <a:r>
              <a:rPr kumimoji="1" lang="pt-BR" b="1" dirty="0"/>
              <a:t> </a:t>
            </a:r>
          </a:p>
          <a:p>
            <a:pPr marL="420624" indent="-384048" algn="r" fontAlgn="auto">
              <a:spcAft>
                <a:spcPts val="0"/>
              </a:spcAft>
              <a:buClr>
                <a:schemeClr val="bg2"/>
              </a:buClr>
              <a:buFont typeface="Monotype Sorts" pitchFamily="2" charset="2"/>
              <a:buNone/>
              <a:defRPr/>
            </a:pPr>
            <a:r>
              <a:rPr kumimoji="1" lang="pt-BR" b="1" dirty="0" smtClean="0">
                <a:hlinkClick r:id="rId2"/>
              </a:rPr>
              <a:t>suelycatharino@hotmail.com</a:t>
            </a:r>
            <a:endParaRPr kumimoji="1" lang="pt-BR" b="1" dirty="0" smtClean="0"/>
          </a:p>
          <a:p>
            <a:pPr marL="420624" indent="-384048" algn="r" fontAlgn="auto">
              <a:spcAft>
                <a:spcPts val="0"/>
              </a:spcAft>
              <a:buClr>
                <a:schemeClr val="bg2"/>
              </a:buClr>
              <a:buFont typeface="Monotype Sorts" pitchFamily="2" charset="2"/>
              <a:buNone/>
              <a:defRPr/>
            </a:pPr>
            <a:endParaRPr kumimoji="1" lang="pt-BR" b="1" dirty="0" smtClean="0"/>
          </a:p>
          <a:p>
            <a:pPr marL="420624" indent="-384048" algn="r" fontAlgn="auto">
              <a:spcAft>
                <a:spcPts val="0"/>
              </a:spcAft>
              <a:buClr>
                <a:schemeClr val="bg2"/>
              </a:buClr>
              <a:buFont typeface="Monotype Sorts" pitchFamily="2" charset="2"/>
              <a:buNone/>
              <a:defRPr/>
            </a:pPr>
            <a:r>
              <a:rPr kumimoji="1" lang="pt-BR" sz="1900" b="1" dirty="0" smtClean="0"/>
              <a:t>Conselheira de Educação/CEE/MT</a:t>
            </a:r>
          </a:p>
          <a:p>
            <a:pPr marL="420624" indent="-384048" algn="r" fontAlgn="auto">
              <a:spcAft>
                <a:spcPts val="0"/>
              </a:spcAft>
              <a:buClr>
                <a:schemeClr val="bg2"/>
              </a:buClr>
              <a:buFont typeface="Monotype Sorts" pitchFamily="2" charset="2"/>
              <a:buNone/>
              <a:defRPr/>
            </a:pPr>
            <a:endParaRPr kumimoji="1" lang="pt-BR" b="1" dirty="0"/>
          </a:p>
          <a:p>
            <a:pPr marL="420624" indent="-384048" algn="r" fontAlgn="auto">
              <a:spcBef>
                <a:spcPct val="0"/>
              </a:spcBef>
              <a:spcAft>
                <a:spcPts val="0"/>
              </a:spcAft>
              <a:buClr>
                <a:schemeClr val="bg2"/>
              </a:buClr>
              <a:buFont typeface="Monotype Sorts" pitchFamily="2" charset="2"/>
              <a:buNone/>
              <a:defRPr/>
            </a:pPr>
            <a:endParaRPr lang="pt-BR" b="1" dirty="0"/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pt-BR" dirty="0"/>
          </a:p>
        </p:txBody>
      </p:sp>
    </p:spTree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2132856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4000" dirty="0" smtClean="0">
                <a:solidFill>
                  <a:schemeClr val="tx1"/>
                </a:solidFill>
              </a:rPr>
              <a:t>PROPOSTA DE Plano Nacional de Educação -</a:t>
            </a:r>
            <a:r>
              <a:rPr lang="pt-BR" sz="4000" dirty="0" err="1" smtClean="0">
                <a:solidFill>
                  <a:schemeClr val="tx1"/>
                </a:solidFill>
              </a:rPr>
              <a:t>pne</a:t>
            </a:r>
            <a:r>
              <a:rPr lang="pt-BR" sz="4000" dirty="0" smtClean="0">
                <a:solidFill>
                  <a:schemeClr val="tx1"/>
                </a:solidFill>
              </a:rPr>
              <a:t> decênio 2011-2020</a:t>
            </a:r>
            <a:endParaRPr lang="pt-BR" sz="4000" dirty="0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66564" name="Rectangle 4"/>
          <p:cNvSpPr>
            <a:spLocks noChangeArrowheads="1"/>
          </p:cNvSpPr>
          <p:nvPr/>
        </p:nvSpPr>
        <p:spPr bwMode="auto">
          <a:xfrm>
            <a:off x="468313" y="1557338"/>
            <a:ext cx="2016125" cy="143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1"/>
          <a:lstStyle/>
          <a:p>
            <a:pPr eaLnBrk="1" hangingPunct="1">
              <a:defRPr/>
            </a:pPr>
            <a:endParaRPr lang="pt-BR" sz="36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66565" name="Rectangle 5"/>
          <p:cNvSpPr>
            <a:spLocks noChangeArrowheads="1"/>
          </p:cNvSpPr>
          <p:nvPr/>
        </p:nvSpPr>
        <p:spPr bwMode="auto">
          <a:xfrm>
            <a:off x="684213" y="4437063"/>
            <a:ext cx="1800225" cy="194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1"/>
          <a:lstStyle/>
          <a:p>
            <a:pPr eaLnBrk="1" hangingPunct="1">
              <a:defRPr/>
            </a:pPr>
            <a:r>
              <a:rPr lang="pt-BR" sz="3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/>
            </a:r>
            <a:br>
              <a:rPr lang="pt-BR" sz="3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endParaRPr lang="pt-BR" sz="36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053" name="Text Box 7"/>
          <p:cNvSpPr txBox="1">
            <a:spLocks noChangeArrowheads="1"/>
          </p:cNvSpPr>
          <p:nvPr/>
        </p:nvSpPr>
        <p:spPr bwMode="auto">
          <a:xfrm>
            <a:off x="719138" y="1124744"/>
            <a:ext cx="842486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pt-BR" sz="36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1723226"/>
            <a:ext cx="9144000" cy="49705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71396" bIns="0" anchor="ctr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pt-BR" sz="2000" b="1" dirty="0">
                <a:solidFill>
                  <a:srgbClr val="000000"/>
                </a:solidFill>
              </a:rPr>
              <a:t>	</a:t>
            </a:r>
            <a:r>
              <a:rPr lang="pt-BR" sz="3200" b="1" dirty="0" smtClean="0">
                <a:latin typeface="+mn-lt"/>
              </a:rPr>
              <a:t>perspectiva de </a:t>
            </a:r>
            <a:r>
              <a:rPr lang="pt-BR" sz="3200" b="1" dirty="0" smtClean="0">
                <a:latin typeface="+mj-lt"/>
              </a:rPr>
              <a:t>resgate </a:t>
            </a:r>
            <a:r>
              <a:rPr lang="pt-BR" sz="3200" b="1" dirty="0" smtClean="0">
                <a:latin typeface="+mj-lt"/>
              </a:rPr>
              <a:t>da compreensão dos meios de produção contemporâneos, das relações sociais e das relações de </a:t>
            </a:r>
            <a:r>
              <a:rPr lang="pt-BR" sz="3200" b="1" dirty="0" smtClean="0">
                <a:latin typeface="+mj-lt"/>
              </a:rPr>
              <a:t>trabalho</a:t>
            </a:r>
            <a:r>
              <a:rPr lang="pt-BR" sz="3200" b="1" dirty="0" smtClean="0">
                <a:latin typeface="+mj-lt"/>
              </a:rPr>
              <a:t>-</a:t>
            </a:r>
            <a:r>
              <a:rPr lang="pt-BR" sz="3200" b="1" dirty="0" smtClean="0">
                <a:latin typeface="+mj-lt"/>
              </a:rPr>
              <a:t>(domínio do trabalho).</a:t>
            </a:r>
            <a:endParaRPr lang="pt-BR" sz="3200" b="1" dirty="0" smtClean="0">
              <a:latin typeface="+mj-lt"/>
            </a:endParaRPr>
          </a:p>
          <a:p>
            <a:pPr algn="just"/>
            <a:endParaRPr lang="pt-BR" sz="3200" b="1" dirty="0" smtClean="0">
              <a:latin typeface="+mj-lt"/>
            </a:endParaRPr>
          </a:p>
          <a:p>
            <a:pPr algn="just">
              <a:buFont typeface="Wingdings" pitchFamily="2" charset="2"/>
              <a:buChar char="Ø"/>
            </a:pPr>
            <a:r>
              <a:rPr lang="pt-BR" sz="3200" b="1" dirty="0" smtClean="0">
                <a:latin typeface="+mj-lt"/>
              </a:rPr>
              <a:t>  </a:t>
            </a:r>
            <a:r>
              <a:rPr lang="pt-BR" sz="3200" b="1" dirty="0" smtClean="0">
                <a:latin typeface="+mj-lt"/>
              </a:rPr>
              <a:t>ênfase no SER humano-   </a:t>
            </a:r>
            <a:r>
              <a:rPr lang="pt-BR" sz="3200" b="1" dirty="0" smtClean="0">
                <a:latin typeface="+mj-lt"/>
              </a:rPr>
              <a:t>tipo de formação precisa contemplar, sobretudo, o trabalho, a cultura, a ciência e a tecnologia.</a:t>
            </a:r>
          </a:p>
        </p:txBody>
      </p:sp>
    </p:spTree>
  </p:cSld>
  <p:clrMapOvr>
    <a:masterClrMapping/>
  </p:clrMapOvr>
  <p:transition spd="med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65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65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6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0"/>
            <a:ext cx="8820150" cy="620713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4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Pne</a:t>
            </a:r>
            <a:r>
              <a:rPr lang="pt-BR" sz="4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: METAS PARA  A EPT</a:t>
            </a:r>
          </a:p>
        </p:txBody>
      </p:sp>
      <p:sp>
        <p:nvSpPr>
          <p:cNvPr id="66564" name="Rectangle 4"/>
          <p:cNvSpPr>
            <a:spLocks noChangeArrowheads="1"/>
          </p:cNvSpPr>
          <p:nvPr/>
        </p:nvSpPr>
        <p:spPr bwMode="auto">
          <a:xfrm>
            <a:off x="468313" y="1557338"/>
            <a:ext cx="2016125" cy="143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1"/>
          <a:lstStyle/>
          <a:p>
            <a:pPr eaLnBrk="1" hangingPunct="1">
              <a:defRPr/>
            </a:pPr>
            <a:endParaRPr lang="pt-BR" sz="36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66565" name="Rectangle 5"/>
          <p:cNvSpPr>
            <a:spLocks noChangeArrowheads="1"/>
          </p:cNvSpPr>
          <p:nvPr/>
        </p:nvSpPr>
        <p:spPr bwMode="auto">
          <a:xfrm>
            <a:off x="684213" y="4437063"/>
            <a:ext cx="1800225" cy="194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1"/>
          <a:lstStyle/>
          <a:p>
            <a:pPr eaLnBrk="1" hangingPunct="1">
              <a:defRPr/>
            </a:pPr>
            <a:r>
              <a:rPr lang="pt-BR" sz="3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/>
            </a:r>
            <a:br>
              <a:rPr lang="pt-BR" sz="3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endParaRPr lang="pt-BR" sz="36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4102" name="Retângulo 9"/>
          <p:cNvSpPr>
            <a:spLocks noChangeArrowheads="1"/>
          </p:cNvSpPr>
          <p:nvPr/>
        </p:nvSpPr>
        <p:spPr bwMode="auto">
          <a:xfrm>
            <a:off x="0" y="1373188"/>
            <a:ext cx="9001125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800" b="1" dirty="0" smtClean="0">
                <a:latin typeface="+mn-lt"/>
              </a:rPr>
              <a:t>“Meta 10: Oferecer, no mínimo, 25% das matrículas de educação de jovens e adultos na forma integrada à educação profissional nos anos finais do ensino fundamental e no ensino médio.”</a:t>
            </a:r>
          </a:p>
          <a:p>
            <a:endParaRPr lang="pt-BR" sz="2800" b="1" dirty="0" smtClean="0">
              <a:latin typeface="+mn-lt"/>
            </a:endParaRPr>
          </a:p>
          <a:p>
            <a:endParaRPr lang="pt-BR" sz="2800" b="1" dirty="0" smtClean="0">
              <a:latin typeface="+mn-lt"/>
            </a:endParaRPr>
          </a:p>
          <a:p>
            <a:r>
              <a:rPr lang="pt-BR" sz="2800" b="1" dirty="0" smtClean="0">
                <a:latin typeface="+mn-lt"/>
              </a:rPr>
              <a:t>“Meta 11:Duplicar as matrículas da educação profissional técnica de nível médio, assegurando a qualidade da oferta.”</a:t>
            </a:r>
          </a:p>
        </p:txBody>
      </p:sp>
    </p:spTree>
  </p:cSld>
  <p:clrMapOvr>
    <a:masterClrMapping/>
  </p:clrMapOvr>
  <p:transition spd="med" advClick="0" advTm="8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65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65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6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600200"/>
            <a:ext cx="8892480" cy="452596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pt-BR" sz="1800" b="1" dirty="0" smtClean="0">
                <a:latin typeface="Arial" pitchFamily="34" charset="0"/>
                <a:cs typeface="Arial" pitchFamily="34" charset="0"/>
              </a:rPr>
              <a:t>Integração da EJA  com a ETP;</a:t>
            </a:r>
          </a:p>
          <a:p>
            <a:pPr>
              <a:buFont typeface="Wingdings" pitchFamily="2" charset="2"/>
              <a:buChar char="Ø"/>
            </a:pPr>
            <a:r>
              <a:rPr lang="pt-BR" sz="1800" b="1" dirty="0" smtClean="0">
                <a:latin typeface="Arial" pitchFamily="34" charset="0"/>
                <a:cs typeface="Arial" pitchFamily="34" charset="0"/>
              </a:rPr>
              <a:t>Expansão e melhoria da rede física, laboratórios e aquisição de  equipamentos de escolas públicas que atuam na EJA integrada à EPT;</a:t>
            </a:r>
          </a:p>
          <a:p>
            <a:pPr>
              <a:buFont typeface="Wingdings" pitchFamily="2" charset="2"/>
              <a:buChar char="Ø"/>
            </a:pPr>
            <a:r>
              <a:rPr lang="pt-BR" sz="1800" b="1" dirty="0" smtClean="0">
                <a:latin typeface="Arial" pitchFamily="34" charset="0"/>
                <a:cs typeface="Arial" pitchFamily="34" charset="0"/>
              </a:rPr>
              <a:t>Produção de materiais didáticos;</a:t>
            </a:r>
          </a:p>
          <a:p>
            <a:pPr>
              <a:buFont typeface="Wingdings" pitchFamily="2" charset="2"/>
              <a:buChar char="Ø"/>
            </a:pPr>
            <a:r>
              <a:rPr lang="pt-BR" sz="1800" b="1" dirty="0" smtClean="0">
                <a:latin typeface="Arial" pitchFamily="34" charset="0"/>
                <a:cs typeface="Arial" pitchFamily="34" charset="0"/>
              </a:rPr>
              <a:t>Desenvolvimento de currículos e metodologias específicas para avaliação, formação continuada de docentes para a rede pública, ofertantes da EPT;</a:t>
            </a:r>
          </a:p>
          <a:p>
            <a:pPr>
              <a:buFont typeface="Wingdings" pitchFamily="2" charset="2"/>
              <a:buChar char="Ø"/>
            </a:pPr>
            <a:r>
              <a:rPr lang="pt-BR" sz="1800" b="1" dirty="0" smtClean="0">
                <a:latin typeface="Arial" pitchFamily="34" charset="0"/>
                <a:cs typeface="Arial" pitchFamily="34" charset="0"/>
              </a:rPr>
              <a:t>Interrelação entre teoria e prática nos eixos da ciência, do trabalho, da tecnologia e da cultura e cidadania.</a:t>
            </a:r>
          </a:p>
          <a:p>
            <a:pPr>
              <a:buFont typeface="Wingdings" pitchFamily="2" charset="2"/>
              <a:buChar char="Ø"/>
            </a:pPr>
            <a:r>
              <a:rPr lang="pt-BR" sz="1800" b="1" dirty="0" smtClean="0">
                <a:latin typeface="Arial" pitchFamily="34" charset="0"/>
                <a:cs typeface="Arial" pitchFamily="34" charset="0"/>
              </a:rPr>
              <a:t>Expansão de matrículas e da oferta de educação profissional técnica de nível médio, inclusive em Educação a Distância - </a:t>
            </a:r>
            <a:r>
              <a:rPr lang="pt-BR" sz="1800" b="1" dirty="0" err="1" smtClean="0">
                <a:latin typeface="Arial" pitchFamily="34" charset="0"/>
                <a:cs typeface="Arial" pitchFamily="34" charset="0"/>
              </a:rPr>
              <a:t>EaD</a:t>
            </a:r>
            <a:r>
              <a:rPr lang="pt-BR" sz="1800" b="1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>
              <a:buFont typeface="Wingdings" pitchFamily="2" charset="2"/>
              <a:buChar char="Ø"/>
            </a:pPr>
            <a:r>
              <a:rPr lang="pt-BR" sz="1800" b="1" dirty="0" smtClean="0">
                <a:latin typeface="Arial" pitchFamily="34" charset="0"/>
                <a:cs typeface="Arial" pitchFamily="34" charset="0"/>
              </a:rPr>
              <a:t>Democratização do acesso à educação profissional pública e gratuita;</a:t>
            </a:r>
          </a:p>
          <a:p>
            <a:pPr>
              <a:buFont typeface="Wingdings" pitchFamily="2" charset="2"/>
              <a:buChar char="Ø"/>
            </a:pPr>
            <a:r>
              <a:rPr lang="pt-BR" sz="1800" b="1" dirty="0" smtClean="0">
                <a:latin typeface="Arial" pitchFamily="34" charset="0"/>
                <a:cs typeface="Arial" pitchFamily="34" charset="0"/>
              </a:rPr>
              <a:t>Programas de reconhecimento de saberes para fins de certificação profissional em nível técnico; e</a:t>
            </a:r>
          </a:p>
          <a:p>
            <a:pPr>
              <a:buFont typeface="Wingdings" pitchFamily="2" charset="2"/>
              <a:buChar char="Ø"/>
            </a:pPr>
            <a:r>
              <a:rPr lang="pt-BR" sz="1800" b="1" dirty="0" smtClean="0">
                <a:latin typeface="Arial" pitchFamily="34" charset="0"/>
                <a:cs typeface="Arial" pitchFamily="34" charset="0"/>
              </a:rPr>
              <a:t>Sistema de avaliação de qualidade.</a:t>
            </a:r>
            <a:endParaRPr lang="pt-BR" sz="1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3200" b="1" dirty="0" smtClean="0"/>
              <a:t>ESTRATÉGIAS PARA A CONSECUÇÃO DAS METAS PNE</a:t>
            </a:r>
            <a:endParaRPr lang="pt-BR" sz="3600" b="1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686800" cy="1143000"/>
          </a:xfrm>
        </p:spPr>
        <p:txBody>
          <a:bodyPr/>
          <a:lstStyle/>
          <a:p>
            <a:r>
              <a:rPr lang="pt-BR" sz="4400" b="1" dirty="0" smtClean="0"/>
              <a:t>LDB e marco regulatório</a:t>
            </a:r>
            <a:endParaRPr lang="pt-BR" sz="4400" b="1" dirty="0"/>
          </a:p>
        </p:txBody>
      </p:sp>
      <p:sp>
        <p:nvSpPr>
          <p:cNvPr id="3" name="Retângulo 2"/>
          <p:cNvSpPr/>
          <p:nvPr/>
        </p:nvSpPr>
        <p:spPr>
          <a:xfrm>
            <a:off x="179512" y="1556792"/>
            <a:ext cx="7992888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/>
            <a:r>
              <a:rPr lang="pt-BR" sz="2800" b="1" dirty="0" smtClean="0">
                <a:latin typeface="+mn-lt"/>
              </a:rPr>
              <a:t>Lei 9.394/96 – LDB</a:t>
            </a:r>
          </a:p>
          <a:p>
            <a:pPr lvl="2"/>
            <a:endParaRPr lang="pt-BR" sz="2800" b="1" dirty="0" smtClean="0">
              <a:latin typeface="+mn-lt"/>
            </a:endParaRPr>
          </a:p>
          <a:p>
            <a:pPr lvl="2"/>
            <a:r>
              <a:rPr lang="pt-BR" sz="2800" b="1" dirty="0" smtClean="0">
                <a:latin typeface="+mn-lt"/>
              </a:rPr>
              <a:t>Decreto 2.208/97 (revogado)</a:t>
            </a:r>
          </a:p>
          <a:p>
            <a:pPr lvl="2"/>
            <a:endParaRPr lang="pt-BR" sz="2800" b="1" dirty="0" smtClean="0">
              <a:latin typeface="+mn-lt"/>
            </a:endParaRPr>
          </a:p>
          <a:p>
            <a:pPr lvl="2"/>
            <a:r>
              <a:rPr lang="pt-BR" sz="2800" b="1" dirty="0" smtClean="0">
                <a:latin typeface="+mn-lt"/>
              </a:rPr>
              <a:t>Decreto 5.154/2004</a:t>
            </a:r>
          </a:p>
          <a:p>
            <a:pPr lvl="2"/>
            <a:endParaRPr lang="pt-BR" sz="2800" b="1" dirty="0" smtClean="0">
              <a:latin typeface="+mn-lt"/>
            </a:endParaRPr>
          </a:p>
          <a:p>
            <a:pPr lvl="2"/>
            <a:r>
              <a:rPr lang="pt-BR" sz="2800" b="1" dirty="0" smtClean="0">
                <a:latin typeface="+mn-lt"/>
              </a:rPr>
              <a:t>Lei 11.741/ 2008 – alterações na </a:t>
            </a:r>
            <a:r>
              <a:rPr lang="pt-BR" sz="2800" b="1" dirty="0" smtClean="0">
                <a:latin typeface="+mn-lt"/>
              </a:rPr>
              <a:t>LDB- Cap. III(da Educação profissional e Tecnológica)</a:t>
            </a:r>
            <a:endParaRPr lang="pt-BR" sz="2800" b="1" dirty="0" smtClean="0">
              <a:latin typeface="+mn-lt"/>
            </a:endParaRPr>
          </a:p>
          <a:p>
            <a:pPr lvl="2"/>
            <a:endParaRPr lang="pt-BR" sz="2800" dirty="0" smtClean="0"/>
          </a:p>
          <a:p>
            <a:pPr lvl="2"/>
            <a:endParaRPr lang="pt-BR" sz="2800" dirty="0" smtClean="0"/>
          </a:p>
          <a:p>
            <a:pPr lvl="2"/>
            <a:endParaRPr lang="pt-BR" sz="2800" dirty="0" smtClean="0"/>
          </a:p>
          <a:p>
            <a:pPr lvl="2"/>
            <a:endParaRPr lang="pt-BR" sz="2800" dirty="0" smtClean="0"/>
          </a:p>
          <a:p>
            <a:pPr lvl="2"/>
            <a:endParaRPr lang="pt-BR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5818976"/>
          </a:xfrm>
        </p:spPr>
        <p:txBody>
          <a:bodyPr/>
          <a:lstStyle/>
          <a:p>
            <a:r>
              <a:rPr lang="pt-BR" sz="4400" b="1" dirty="0" smtClean="0"/>
              <a:t>ASPECTOS  LEGAIS   E PEDAGÓGICOS     EM DESTAQUE</a:t>
            </a:r>
            <a:endParaRPr lang="pt-BR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87313" y="188913"/>
            <a:ext cx="7940675" cy="725487"/>
          </a:xfrm>
          <a:solidFill>
            <a:schemeClr val="folHlink">
              <a:alpha val="17999"/>
            </a:schemeClr>
          </a:solidFill>
          <a:ln w="57150">
            <a:solidFill>
              <a:srgbClr val="CCFFFF"/>
            </a:solidFill>
          </a:ln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pt-BR" sz="27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PRINCIPIOS DA EDUCAÇÃO PROFISSIONAL 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250825" y="3429000"/>
            <a:ext cx="8893175" cy="2592388"/>
          </a:xfrm>
        </p:spPr>
        <p:txBody>
          <a:bodyPr/>
          <a:lstStyle/>
          <a:p>
            <a:pPr eaLnBrk="1" hangingPunct="1">
              <a:buClr>
                <a:schemeClr val="tx1"/>
              </a:buClr>
              <a:buSzPct val="90000"/>
              <a:buFont typeface="Wingdings 2" pitchFamily="18" charset="2"/>
              <a:buChar char=""/>
            </a:pPr>
            <a:r>
              <a:rPr lang="pt-BR" sz="1600" dirty="0" smtClean="0">
                <a:latin typeface="Arial" charset="0"/>
              </a:rPr>
              <a:t>Igualdade, acesso e permanência.</a:t>
            </a:r>
          </a:p>
          <a:p>
            <a:pPr eaLnBrk="1" hangingPunct="1">
              <a:buClr>
                <a:schemeClr val="tx1"/>
              </a:buClr>
              <a:buSzPct val="90000"/>
              <a:buFont typeface="Wingdings 2" pitchFamily="18" charset="2"/>
              <a:buChar char=""/>
            </a:pPr>
            <a:r>
              <a:rPr lang="pt-BR" sz="1600" dirty="0" smtClean="0">
                <a:latin typeface="Arial" charset="0"/>
              </a:rPr>
              <a:t>Liberdade de Aprender e Ensinar.</a:t>
            </a:r>
          </a:p>
          <a:p>
            <a:pPr eaLnBrk="1" hangingPunct="1">
              <a:buClr>
                <a:schemeClr val="tx1"/>
              </a:buClr>
              <a:buSzPct val="90000"/>
              <a:buFont typeface="Wingdings 2" pitchFamily="18" charset="2"/>
              <a:buChar char=""/>
            </a:pPr>
            <a:r>
              <a:rPr lang="pt-BR" sz="1600" dirty="0" smtClean="0">
                <a:latin typeface="Arial" charset="0"/>
              </a:rPr>
              <a:t>Valorização dos Profissionais de Educação.</a:t>
            </a:r>
          </a:p>
          <a:p>
            <a:pPr eaLnBrk="1" hangingPunct="1">
              <a:buClr>
                <a:schemeClr val="tx1"/>
              </a:buClr>
              <a:buSzPct val="90000"/>
              <a:buFont typeface="Wingdings 2" pitchFamily="18" charset="2"/>
              <a:buChar char=""/>
            </a:pPr>
            <a:r>
              <a:rPr lang="pt-BR" sz="1600" dirty="0" smtClean="0">
                <a:latin typeface="Arial" charset="0"/>
              </a:rPr>
              <a:t>Respeito aos valores estéticos, políticos e éticos.</a:t>
            </a:r>
          </a:p>
          <a:p>
            <a:pPr eaLnBrk="1" hangingPunct="1">
              <a:buClr>
                <a:schemeClr val="tx1"/>
              </a:buClr>
              <a:buSzPct val="90000"/>
              <a:buFont typeface="Wingdings 2" pitchFamily="18" charset="2"/>
              <a:buChar char=""/>
            </a:pPr>
            <a:r>
              <a:rPr lang="pt-BR" sz="1600" dirty="0" smtClean="0">
                <a:latin typeface="Arial" charset="0"/>
              </a:rPr>
              <a:t>Estética = sensibilidade        </a:t>
            </a:r>
          </a:p>
          <a:p>
            <a:pPr eaLnBrk="1" hangingPunct="1">
              <a:buClr>
                <a:schemeClr val="tx1"/>
              </a:buClr>
              <a:buSzPct val="90000"/>
              <a:buFont typeface="Wingdings 2" pitchFamily="18" charset="2"/>
              <a:buChar char=""/>
            </a:pPr>
            <a:r>
              <a:rPr lang="pt-BR" sz="1600" dirty="0" smtClean="0">
                <a:latin typeface="Arial" charset="0"/>
              </a:rPr>
              <a:t>Qualificação = Fazer humano para a PRÁTICA</a:t>
            </a:r>
            <a:r>
              <a:rPr lang="pt-BR" sz="1600" dirty="0" smtClean="0">
                <a:latin typeface="Arial" charset="0"/>
              </a:rPr>
              <a:t>.</a:t>
            </a:r>
          </a:p>
          <a:p>
            <a:pPr eaLnBrk="1" hangingPunct="1">
              <a:buClr>
                <a:schemeClr val="tx1"/>
              </a:buClr>
              <a:buSzPct val="90000"/>
              <a:buFont typeface="Wingdings 2" pitchFamily="18" charset="2"/>
              <a:buChar char=""/>
            </a:pPr>
            <a:r>
              <a:rPr lang="pt-BR" sz="1600" dirty="0" smtClean="0">
                <a:latin typeface="Arial" charset="0"/>
              </a:rPr>
              <a:t>Cidadania= ativa e crítica.</a:t>
            </a:r>
            <a:endParaRPr lang="pt-BR" sz="1600" dirty="0" smtClean="0">
              <a:latin typeface="Arial" charset="0"/>
            </a:endParaRPr>
          </a:p>
          <a:p>
            <a:pPr eaLnBrk="1" hangingPunct="1">
              <a:buClr>
                <a:schemeClr val="tx1"/>
              </a:buClr>
              <a:buSzPct val="90000"/>
              <a:buFont typeface="Wingdings 2" pitchFamily="18" charset="2"/>
              <a:buChar char=""/>
            </a:pPr>
            <a:r>
              <a:rPr lang="pt-BR" sz="1600" dirty="0" smtClean="0">
                <a:latin typeface="Arial" charset="0"/>
              </a:rPr>
              <a:t>Igualdade = direito a todos à Educação para o trabalho, constituição </a:t>
            </a:r>
            <a:r>
              <a:rPr lang="pt-BR" sz="1600" b="1" dirty="0" smtClean="0">
                <a:latin typeface="Arial" charset="0"/>
              </a:rPr>
              <a:t>de competências laborais relevantes</a:t>
            </a:r>
            <a:r>
              <a:rPr lang="pt-BR" sz="1600" dirty="0" smtClean="0">
                <a:latin typeface="Arial" charset="0"/>
              </a:rPr>
              <a:t>, num mundo em constante mutação. Está atrelado ao princípio da DIVERSIDADE.</a:t>
            </a:r>
          </a:p>
        </p:txBody>
      </p:sp>
      <p:sp>
        <p:nvSpPr>
          <p:cNvPr id="25613" name="Rectangle 13"/>
          <p:cNvSpPr>
            <a:spLocks noChangeArrowheads="1"/>
          </p:cNvSpPr>
          <p:nvPr/>
        </p:nvSpPr>
        <p:spPr bwMode="auto">
          <a:xfrm>
            <a:off x="395288" y="1412875"/>
            <a:ext cx="2159000" cy="1081088"/>
          </a:xfrm>
          <a:prstGeom prst="rect">
            <a:avLst/>
          </a:prstGeom>
          <a:solidFill>
            <a:srgbClr val="99CCFF"/>
          </a:solidFill>
          <a:ln w="9525" algn="ctr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419100" indent="-382588" algn="ctr">
              <a:spcBef>
                <a:spcPct val="20000"/>
              </a:spcBef>
              <a:buClr>
                <a:schemeClr val="accent1"/>
              </a:buClr>
              <a:buSzPct val="80000"/>
              <a:defRPr/>
            </a:pPr>
            <a:r>
              <a:rPr lang="pt-BR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DCN da Educação </a:t>
            </a:r>
          </a:p>
          <a:p>
            <a:pPr marL="419100" indent="-382588" algn="ctr">
              <a:spcBef>
                <a:spcPct val="20000"/>
              </a:spcBef>
              <a:buClr>
                <a:schemeClr val="accent1"/>
              </a:buClr>
              <a:buSzPct val="80000"/>
              <a:defRPr/>
            </a:pPr>
            <a:r>
              <a:rPr lang="pt-BR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Profissional </a:t>
            </a:r>
          </a:p>
          <a:p>
            <a:pPr marL="419100" indent="-382588" algn="ctr">
              <a:spcBef>
                <a:spcPct val="20000"/>
              </a:spcBef>
              <a:buClr>
                <a:schemeClr val="accent1"/>
              </a:buClr>
              <a:buSzPct val="80000"/>
              <a:defRPr/>
            </a:pPr>
            <a:r>
              <a:rPr lang="pt-BR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 Nível Técnico</a:t>
            </a:r>
          </a:p>
        </p:txBody>
      </p:sp>
      <p:sp>
        <p:nvSpPr>
          <p:cNvPr id="25614" name="Rectangle 14"/>
          <p:cNvSpPr>
            <a:spLocks noChangeArrowheads="1"/>
          </p:cNvSpPr>
          <p:nvPr/>
        </p:nvSpPr>
        <p:spPr bwMode="auto">
          <a:xfrm>
            <a:off x="5724525" y="1268413"/>
            <a:ext cx="2663825" cy="503237"/>
          </a:xfrm>
          <a:prstGeom prst="rect">
            <a:avLst/>
          </a:prstGeom>
          <a:solidFill>
            <a:srgbClr val="99CCFF"/>
          </a:solidFill>
          <a:ln w="9525" algn="ctr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419100" indent="-382588" algn="ctr">
              <a:spcBef>
                <a:spcPct val="20000"/>
              </a:spcBef>
              <a:buClr>
                <a:schemeClr val="accent1"/>
              </a:buClr>
              <a:buSzPct val="80000"/>
              <a:defRPr/>
            </a:pPr>
            <a:r>
              <a:rPr lang="pt-BR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DCN do Ensino Médio</a:t>
            </a:r>
          </a:p>
        </p:txBody>
      </p:sp>
      <p:sp>
        <p:nvSpPr>
          <p:cNvPr id="25615" name="Rectangle 15"/>
          <p:cNvSpPr>
            <a:spLocks noChangeArrowheads="1"/>
          </p:cNvSpPr>
          <p:nvPr/>
        </p:nvSpPr>
        <p:spPr bwMode="auto">
          <a:xfrm>
            <a:off x="5580063" y="2349500"/>
            <a:ext cx="3024187" cy="503238"/>
          </a:xfrm>
          <a:prstGeom prst="rect">
            <a:avLst/>
          </a:prstGeom>
          <a:solidFill>
            <a:srgbClr val="99CCFF"/>
          </a:solidFill>
          <a:ln w="9525" algn="ctr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419100" indent="-382588" algn="ctr">
              <a:spcBef>
                <a:spcPct val="20000"/>
              </a:spcBef>
              <a:buClr>
                <a:schemeClr val="accent1"/>
              </a:buClr>
              <a:buSzPct val="80000"/>
              <a:defRPr/>
            </a:pPr>
            <a:r>
              <a:rPr lang="pt-BR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DCN do Ensino Fundamental</a:t>
            </a:r>
          </a:p>
        </p:txBody>
      </p:sp>
      <p:grpSp>
        <p:nvGrpSpPr>
          <p:cNvPr id="25619" name="Group 19"/>
          <p:cNvGrpSpPr>
            <a:grpSpLocks/>
          </p:cNvGrpSpPr>
          <p:nvPr/>
        </p:nvGrpSpPr>
        <p:grpSpPr bwMode="auto">
          <a:xfrm>
            <a:off x="2628900" y="1557338"/>
            <a:ext cx="2735263" cy="1008062"/>
            <a:chOff x="1656" y="981"/>
            <a:chExt cx="1723" cy="635"/>
          </a:xfrm>
        </p:grpSpPr>
        <p:sp>
          <p:nvSpPr>
            <p:cNvPr id="24584" name="Line 16"/>
            <p:cNvSpPr>
              <a:spLocks noChangeShapeType="1"/>
            </p:cNvSpPr>
            <p:nvPr/>
          </p:nvSpPr>
          <p:spPr bwMode="auto">
            <a:xfrm>
              <a:off x="1656" y="1207"/>
              <a:ext cx="68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24585" name="Line 17"/>
            <p:cNvSpPr>
              <a:spLocks noChangeShapeType="1"/>
            </p:cNvSpPr>
            <p:nvPr/>
          </p:nvSpPr>
          <p:spPr bwMode="auto">
            <a:xfrm flipV="1">
              <a:off x="2336" y="981"/>
              <a:ext cx="1043" cy="22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24586" name="Line 18"/>
            <p:cNvSpPr>
              <a:spLocks noChangeShapeType="1"/>
            </p:cNvSpPr>
            <p:nvPr/>
          </p:nvSpPr>
          <p:spPr bwMode="auto">
            <a:xfrm>
              <a:off x="2336" y="1207"/>
              <a:ext cx="998" cy="40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6153" name="AutoShape 9"/>
          <p:cNvSpPr>
            <a:spLocks noChangeArrowheads="1"/>
          </p:cNvSpPr>
          <p:nvPr/>
        </p:nvSpPr>
        <p:spPr bwMode="auto">
          <a:xfrm>
            <a:off x="1258888" y="2708275"/>
            <a:ext cx="504825" cy="503238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pt-BR" sz="1800">
              <a:latin typeface="Verdana" pitchFamily="34" charset="0"/>
            </a:endParaRPr>
          </a:p>
        </p:txBody>
      </p:sp>
    </p:spTree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écnica">
  <a:themeElements>
    <a:clrScheme name="Flux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spect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Ápic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1316</TotalTime>
  <Words>1736</Words>
  <Application>Microsoft Office PowerPoint</Application>
  <PresentationFormat>Apresentação na tela (4:3)</PresentationFormat>
  <Paragraphs>341</Paragraphs>
  <Slides>32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32</vt:i4>
      </vt:variant>
    </vt:vector>
  </HeadingPairs>
  <TitlesOfParts>
    <vt:vector size="33" baseType="lpstr">
      <vt:lpstr>Técnica</vt:lpstr>
      <vt:lpstr>Slide 1</vt:lpstr>
      <vt:lpstr>   MESA REDONDA  Integração ensino-serviço como prática pedagógica estruturante dos processos de formação profissional técnica da ETSUS. </vt:lpstr>
      <vt:lpstr>Slide 3</vt:lpstr>
      <vt:lpstr>PROPOSTA DE Plano Nacional de Educação -pne decênio 2011-2020</vt:lpstr>
      <vt:lpstr>Pne : METAS PARA  A EPT</vt:lpstr>
      <vt:lpstr>ESTRATÉGIAS PARA A CONSECUÇÃO DAS METAS PNE</vt:lpstr>
      <vt:lpstr>LDB e marco regulatório</vt:lpstr>
      <vt:lpstr>ASPECTOS  LEGAIS   E PEDAGÓGICOS     EM DESTAQUE</vt:lpstr>
      <vt:lpstr>PRINCIPIOS DA EDUCAÇÃO PROFISSIONAL </vt:lpstr>
      <vt:lpstr>COMPETÊNCIA</vt:lpstr>
      <vt:lpstr>Conceito de Competência Profissional</vt:lpstr>
      <vt:lpstr>Alterações na legislação </vt:lpstr>
      <vt:lpstr>conceitos e concepções</vt:lpstr>
      <vt:lpstr>Slide 14</vt:lpstr>
      <vt:lpstr>Slide 15</vt:lpstr>
      <vt:lpstr>A EDUCAÇÃO PROFISSIONAL NA LDB</vt:lpstr>
      <vt:lpstr>CIDADÃO</vt:lpstr>
      <vt:lpstr>ITINERÁRIOS FORMATIVOS DA EDUCAÇÃO PROFISSIONAL TÉCNICA DE NÍVEL MÉDIO</vt:lpstr>
      <vt:lpstr>CATÁLOGO NACIONAL DE CURSOS TÉCNICOS-CNCT </vt:lpstr>
      <vt:lpstr>Pressupostos para a organização curricular por eixos tecnológicos </vt:lpstr>
      <vt:lpstr>Princípio orientador do processo  formativo: </vt:lpstr>
      <vt:lpstr>Dimensão pedagógica e o Trabalho como princípio educativo</vt:lpstr>
      <vt:lpstr>      Pressupostos da Educação Profissional Técnica de Nível Médio  I – Formação integral do educando; II – Trabalho como princípio educativo; III – Indissociabilidade entre educação básica e educação profissional; IV – Indissociabilidade entre educação e prática social, considerando-se a historicidade dos conhecimentos e dos sujeitos da aprendizagem; V – Integração entre educação, trabalho, ciência, tecnologia e cultura como base da proposta e do desenvolvimento curricular; VI – Integração de conhecimentos gerais e profissionais realizada na perspectiva da interdisciplinaridade, tendo a pesquisa como princípio pedagógico; VII – Indissociabilidade entre teoria e prática no processo de ensino-aprendizagem; VIII – Articulação com o desenvolvimento sócio-econômico-ambiental dos territórios onde os cursos ocorrem; IX – Reconhecimento das diversidades dos sujeitos, das formas de produção, dos processos de trabalho e das culturas a eles subjacentes.          </vt:lpstr>
      <vt:lpstr>Slide 24</vt:lpstr>
      <vt:lpstr>Slide 25</vt:lpstr>
      <vt:lpstr>PPP  - aportes para sua construção: - Diversidades dos sujeitos. - Eixo formativo centrado no trabalho como princípio educativo focado no mundo em constante  transformação. -Perfil profissional de conclusão é o compromisso ético da Escola para com seus alunos, os empregadores dos seus formandos e a comunidade beneficiária da ação profissional;  -Elaboração, execução e avaliação do PPP é essencial para a concretização da autonomia da escola. </vt:lpstr>
      <vt:lpstr>Slide 27</vt:lpstr>
      <vt:lpstr>Slide 28</vt:lpstr>
      <vt:lpstr>Slide 29</vt:lpstr>
      <vt:lpstr>Slide 30</vt:lpstr>
      <vt:lpstr>Slide 31</vt:lpstr>
      <vt:lpstr>Slide 32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“Política Nacional de Educação: diretrizes, estratégias, prioridades e especificidades para a educação profissional de nível médio.”</dc:title>
  <dc:creator>Suely</dc:creator>
  <cp:lastModifiedBy>internet2</cp:lastModifiedBy>
  <cp:revision>259</cp:revision>
  <dcterms:created xsi:type="dcterms:W3CDTF">2010-11-11T12:59:00Z</dcterms:created>
  <dcterms:modified xsi:type="dcterms:W3CDTF">2011-04-28T13:41:09Z</dcterms:modified>
</cp:coreProperties>
</file>