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4" r:id="rId3"/>
    <p:sldId id="263" r:id="rId4"/>
    <p:sldId id="257" r:id="rId5"/>
    <p:sldId id="259" r:id="rId6"/>
    <p:sldId id="260" r:id="rId7"/>
  </p:sldIdLst>
  <p:sldSz cx="5143500" cy="9144000" type="screen16x9"/>
  <p:notesSz cx="6858000" cy="9144000"/>
  <p:defaultTextStyle>
    <a:defPPr>
      <a:defRPr lang="pt-BR"/>
    </a:defPPr>
    <a:lvl1pPr marL="0" algn="l" defTabSz="913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56" algn="l" defTabSz="913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10" algn="l" defTabSz="913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265" algn="l" defTabSz="913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021" algn="l" defTabSz="913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776" algn="l" defTabSz="913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532" algn="l" defTabSz="913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286" algn="l" defTabSz="913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041" algn="l" defTabSz="9135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51" autoAdjust="0"/>
  </p:normalViewPr>
  <p:slideViewPr>
    <p:cSldViewPr>
      <p:cViewPr>
        <p:scale>
          <a:sx n="44" d="100"/>
          <a:sy n="44" d="100"/>
        </p:scale>
        <p:origin x="-3468" y="-690"/>
      </p:cViewPr>
      <p:guideLst>
        <p:guide orient="horz" pos="288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  <a:prstGeom prst="rect">
            <a:avLst/>
          </a:prstGeom>
        </p:spPr>
        <p:txBody>
          <a:bodyPr lIns="91350" tIns="45675" rIns="91350" bIns="4567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lIns="91350" tIns="45675" rIns="91350" bIns="45675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2133602"/>
            <a:ext cx="4629150" cy="6034617"/>
          </a:xfrm>
          <a:prstGeom prst="rect">
            <a:avLst/>
          </a:prstGeom>
        </p:spPr>
        <p:txBody>
          <a:bodyPr vert="eaVert" lIns="91350" tIns="45675" rIns="91350" bIns="45675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796778" y="488951"/>
            <a:ext cx="867966" cy="10401300"/>
          </a:xfrm>
          <a:prstGeom prst="rect">
            <a:avLst/>
          </a:prstGeom>
        </p:spPr>
        <p:txBody>
          <a:bodyPr vert="eaVert" lIns="91350" tIns="45675" rIns="91350" bIns="45675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92882" y="488951"/>
            <a:ext cx="2518172" cy="10401300"/>
          </a:xfrm>
          <a:prstGeom prst="rect">
            <a:avLst/>
          </a:prstGeom>
        </p:spPr>
        <p:txBody>
          <a:bodyPr vert="eaVert" lIns="91350" tIns="45675" rIns="91350" bIns="45675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lIns="91350" tIns="45675" rIns="91350" bIns="45675"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7175" y="2133602"/>
            <a:ext cx="4629150" cy="6034617"/>
          </a:xfrm>
          <a:prstGeom prst="rect">
            <a:avLst/>
          </a:prstGeom>
        </p:spPr>
        <p:txBody>
          <a:bodyPr lIns="91350" tIns="45675" rIns="91350" bIns="45675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  <a:prstGeom prst="rect">
            <a:avLst/>
          </a:prstGeom>
        </p:spPr>
        <p:txBody>
          <a:bodyPr lIns="91350" tIns="45675" rIns="91350" bIns="45675"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21"/>
            <a:ext cx="4371975" cy="2000249"/>
          </a:xfrm>
          <a:prstGeom prst="rect">
            <a:avLst/>
          </a:prstGeom>
        </p:spPr>
        <p:txBody>
          <a:bodyPr lIns="91350" tIns="45675" rIns="91350" bIns="45675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5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0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2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lIns="91350" tIns="45675" rIns="91350" bIns="45675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92885" y="2844802"/>
            <a:ext cx="1693069" cy="8045451"/>
          </a:xfrm>
          <a:prstGeom prst="rect">
            <a:avLst/>
          </a:prstGeom>
        </p:spPr>
        <p:txBody>
          <a:bodyPr lIns="91350" tIns="45675" rIns="91350" bIns="4567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971679" y="2844802"/>
            <a:ext cx="1693069" cy="8045451"/>
          </a:xfrm>
          <a:prstGeom prst="rect">
            <a:avLst/>
          </a:prstGeom>
        </p:spPr>
        <p:txBody>
          <a:bodyPr lIns="91350" tIns="45675" rIns="91350" bIns="4567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lIns="91350" tIns="45675" rIns="91350" bIns="45675"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6" y="2046817"/>
            <a:ext cx="2272606" cy="853016"/>
          </a:xfrm>
          <a:prstGeom prst="rect">
            <a:avLst/>
          </a:prstGeom>
        </p:spPr>
        <p:txBody>
          <a:bodyPr lIns="91350" tIns="45675" rIns="91350" bIns="45675" anchor="b"/>
          <a:lstStyle>
            <a:lvl1pPr marL="0" indent="0">
              <a:buNone/>
              <a:defRPr sz="2400" b="1"/>
            </a:lvl1pPr>
            <a:lvl2pPr marL="456756" indent="0">
              <a:buNone/>
              <a:defRPr sz="2000" b="1"/>
            </a:lvl2pPr>
            <a:lvl3pPr marL="913510" indent="0">
              <a:buNone/>
              <a:defRPr sz="1800" b="1"/>
            </a:lvl3pPr>
            <a:lvl4pPr marL="1370265" indent="0">
              <a:buNone/>
              <a:defRPr sz="1600" b="1"/>
            </a:lvl4pPr>
            <a:lvl5pPr marL="1827021" indent="0">
              <a:buNone/>
              <a:defRPr sz="1600" b="1"/>
            </a:lvl5pPr>
            <a:lvl6pPr marL="2283776" indent="0">
              <a:buNone/>
              <a:defRPr sz="1600" b="1"/>
            </a:lvl6pPr>
            <a:lvl7pPr marL="2740532" indent="0">
              <a:buNone/>
              <a:defRPr sz="1600" b="1"/>
            </a:lvl7pPr>
            <a:lvl8pPr marL="3197286" indent="0">
              <a:buNone/>
              <a:defRPr sz="1600" b="1"/>
            </a:lvl8pPr>
            <a:lvl9pPr marL="365404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6" y="2899833"/>
            <a:ext cx="2272606" cy="5268384"/>
          </a:xfrm>
          <a:prstGeom prst="rect">
            <a:avLst/>
          </a:prstGeom>
        </p:spPr>
        <p:txBody>
          <a:bodyPr lIns="91350" tIns="45675" rIns="91350" bIns="4567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8" y="2046817"/>
            <a:ext cx="2273498" cy="853016"/>
          </a:xfrm>
          <a:prstGeom prst="rect">
            <a:avLst/>
          </a:prstGeom>
        </p:spPr>
        <p:txBody>
          <a:bodyPr lIns="91350" tIns="45675" rIns="91350" bIns="45675" anchor="b"/>
          <a:lstStyle>
            <a:lvl1pPr marL="0" indent="0">
              <a:buNone/>
              <a:defRPr sz="2400" b="1"/>
            </a:lvl1pPr>
            <a:lvl2pPr marL="456756" indent="0">
              <a:buNone/>
              <a:defRPr sz="2000" b="1"/>
            </a:lvl2pPr>
            <a:lvl3pPr marL="913510" indent="0">
              <a:buNone/>
              <a:defRPr sz="1800" b="1"/>
            </a:lvl3pPr>
            <a:lvl4pPr marL="1370265" indent="0">
              <a:buNone/>
              <a:defRPr sz="1600" b="1"/>
            </a:lvl4pPr>
            <a:lvl5pPr marL="1827021" indent="0">
              <a:buNone/>
              <a:defRPr sz="1600" b="1"/>
            </a:lvl5pPr>
            <a:lvl6pPr marL="2283776" indent="0">
              <a:buNone/>
              <a:defRPr sz="1600" b="1"/>
            </a:lvl6pPr>
            <a:lvl7pPr marL="2740532" indent="0">
              <a:buNone/>
              <a:defRPr sz="1600" b="1"/>
            </a:lvl7pPr>
            <a:lvl8pPr marL="3197286" indent="0">
              <a:buNone/>
              <a:defRPr sz="1600" b="1"/>
            </a:lvl8pPr>
            <a:lvl9pPr marL="3654041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8" y="2899833"/>
            <a:ext cx="2273498" cy="5268384"/>
          </a:xfrm>
          <a:prstGeom prst="rect">
            <a:avLst/>
          </a:prstGeom>
        </p:spPr>
        <p:txBody>
          <a:bodyPr lIns="91350" tIns="45675" rIns="91350" bIns="45675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lIns="91350" tIns="45675" rIns="91350" bIns="45675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6" y="364067"/>
            <a:ext cx="1692176" cy="1549400"/>
          </a:xfrm>
          <a:prstGeom prst="rect">
            <a:avLst/>
          </a:prstGeom>
        </p:spPr>
        <p:txBody>
          <a:bodyPr lIns="91350" tIns="45675" rIns="91350" bIns="45675"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72"/>
            <a:ext cx="2875360" cy="7804151"/>
          </a:xfrm>
          <a:prstGeom prst="rect">
            <a:avLst/>
          </a:prstGeom>
        </p:spPr>
        <p:txBody>
          <a:bodyPr lIns="91350" tIns="45675" rIns="91350" bIns="4567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6" y="1913471"/>
            <a:ext cx="1692176" cy="6254751"/>
          </a:xfrm>
          <a:prstGeom prst="rect">
            <a:avLst/>
          </a:prstGeom>
        </p:spPr>
        <p:txBody>
          <a:bodyPr lIns="91350" tIns="45675" rIns="91350" bIns="45675"/>
          <a:lstStyle>
            <a:lvl1pPr marL="0" indent="0">
              <a:buNone/>
              <a:defRPr sz="1400"/>
            </a:lvl1pPr>
            <a:lvl2pPr marL="456756" indent="0">
              <a:buNone/>
              <a:defRPr sz="1200"/>
            </a:lvl2pPr>
            <a:lvl3pPr marL="913510" indent="0">
              <a:buNone/>
              <a:defRPr sz="1000"/>
            </a:lvl3pPr>
            <a:lvl4pPr marL="1370265" indent="0">
              <a:buNone/>
              <a:defRPr sz="900"/>
            </a:lvl4pPr>
            <a:lvl5pPr marL="1827021" indent="0">
              <a:buNone/>
              <a:defRPr sz="900"/>
            </a:lvl5pPr>
            <a:lvl6pPr marL="2283776" indent="0">
              <a:buNone/>
              <a:defRPr sz="900"/>
            </a:lvl6pPr>
            <a:lvl7pPr marL="2740532" indent="0">
              <a:buNone/>
              <a:defRPr sz="900"/>
            </a:lvl7pPr>
            <a:lvl8pPr marL="3197286" indent="0">
              <a:buNone/>
              <a:defRPr sz="900"/>
            </a:lvl8pPr>
            <a:lvl9pPr marL="3654041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5"/>
            <a:ext cx="3086100" cy="755651"/>
          </a:xfrm>
          <a:prstGeom prst="rect">
            <a:avLst/>
          </a:prstGeom>
        </p:spPr>
        <p:txBody>
          <a:bodyPr lIns="91350" tIns="45675" rIns="91350" bIns="45675"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  <a:prstGeom prst="rect">
            <a:avLst/>
          </a:prstGeom>
        </p:spPr>
        <p:txBody>
          <a:bodyPr lIns="91350" tIns="45675" rIns="91350" bIns="45675"/>
          <a:lstStyle>
            <a:lvl1pPr marL="0" indent="0">
              <a:buNone/>
              <a:defRPr sz="3200"/>
            </a:lvl1pPr>
            <a:lvl2pPr marL="456756" indent="0">
              <a:buNone/>
              <a:defRPr sz="2800"/>
            </a:lvl2pPr>
            <a:lvl3pPr marL="913510" indent="0">
              <a:buNone/>
              <a:defRPr sz="2400"/>
            </a:lvl3pPr>
            <a:lvl4pPr marL="1370265" indent="0">
              <a:buNone/>
              <a:defRPr sz="2000"/>
            </a:lvl4pPr>
            <a:lvl5pPr marL="1827021" indent="0">
              <a:buNone/>
              <a:defRPr sz="2000"/>
            </a:lvl5pPr>
            <a:lvl6pPr marL="2283776" indent="0">
              <a:buNone/>
              <a:defRPr sz="2000"/>
            </a:lvl6pPr>
            <a:lvl7pPr marL="2740532" indent="0">
              <a:buNone/>
              <a:defRPr sz="2000"/>
            </a:lvl7pPr>
            <a:lvl8pPr marL="3197286" indent="0">
              <a:buNone/>
              <a:defRPr sz="2000"/>
            </a:lvl8pPr>
            <a:lvl9pPr marL="3654041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3"/>
            <a:ext cx="3086100" cy="1073149"/>
          </a:xfrm>
          <a:prstGeom prst="rect">
            <a:avLst/>
          </a:prstGeom>
        </p:spPr>
        <p:txBody>
          <a:bodyPr lIns="91350" tIns="45675" rIns="91350" bIns="45675"/>
          <a:lstStyle>
            <a:lvl1pPr marL="0" indent="0">
              <a:buNone/>
              <a:defRPr sz="1400"/>
            </a:lvl1pPr>
            <a:lvl2pPr marL="456756" indent="0">
              <a:buNone/>
              <a:defRPr sz="1200"/>
            </a:lvl2pPr>
            <a:lvl3pPr marL="913510" indent="0">
              <a:buNone/>
              <a:defRPr sz="1000"/>
            </a:lvl3pPr>
            <a:lvl4pPr marL="1370265" indent="0">
              <a:buNone/>
              <a:defRPr sz="900"/>
            </a:lvl4pPr>
            <a:lvl5pPr marL="1827021" indent="0">
              <a:buNone/>
              <a:defRPr sz="900"/>
            </a:lvl5pPr>
            <a:lvl6pPr marL="2283776" indent="0">
              <a:buNone/>
              <a:defRPr sz="900"/>
            </a:lvl6pPr>
            <a:lvl7pPr marL="2740532" indent="0">
              <a:buNone/>
              <a:defRPr sz="900"/>
            </a:lvl7pPr>
            <a:lvl8pPr marL="3197286" indent="0">
              <a:buNone/>
              <a:defRPr sz="900"/>
            </a:lvl8pPr>
            <a:lvl9pPr marL="3654041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30C-3F1D-476B-8314-B9F394CA15CA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40"/>
            <a:ext cx="1200150" cy="486833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730C-3F1D-476B-8314-B9F394CA15CA}" type="datetimeFigureOut">
              <a:rPr lang="pt-BR" smtClean="0"/>
              <a:pPr/>
              <a:t>22/10/2014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40"/>
            <a:ext cx="1628775" cy="486833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40"/>
            <a:ext cx="1200150" cy="486833"/>
          </a:xfrm>
          <a:prstGeom prst="rect">
            <a:avLst/>
          </a:prstGeom>
        </p:spPr>
        <p:txBody>
          <a:bodyPr vert="horz" lIns="91350" tIns="45675" rIns="91350" bIns="4567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415CB-44B5-4F60-A525-9C978336AC6F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143500" cy="8105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35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67" indent="-342567" algn="l" defTabSz="9135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27" indent="-285471" algn="l" defTabSz="9135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88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43" indent="-228378" algn="l" defTabSz="9135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99" indent="-228378" algn="l" defTabSz="9135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154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09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664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19" indent="-228378" algn="l" defTabSz="9135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6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10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65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21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76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32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86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41" algn="l" defTabSz="9135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9144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5643570"/>
            <a:ext cx="5143500" cy="3293118"/>
          </a:xfrm>
          <a:prstGeom prst="rect">
            <a:avLst/>
          </a:prstGeom>
          <a:noFill/>
        </p:spPr>
        <p:txBody>
          <a:bodyPr wrap="square" lIns="91350" tIns="45675" rIns="91350" bIns="45675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ct val="0"/>
              </a:spcBef>
              <a:defRPr/>
            </a:pP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r">
              <a:spcBef>
                <a:spcPct val="0"/>
              </a:spcBef>
              <a:defRPr/>
            </a:pP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Isabel Cristina </a:t>
            </a:r>
            <a:r>
              <a:rPr lang="pt-BR" sz="1600" dirty="0" err="1" smtClean="0">
                <a:latin typeface="Times New Roman" pitchFamily="18" charset="0"/>
                <a:cs typeface="Times New Roman" pitchFamily="18" charset="0"/>
              </a:rPr>
              <a:t>Gorla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>
              <a:spcBef>
                <a:spcPct val="0"/>
              </a:spcBef>
              <a:defRPr/>
            </a:pP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sz="1600" u="sng" dirty="0" smtClean="0">
                <a:latin typeface="Times New Roman" pitchFamily="18" charset="0"/>
                <a:cs typeface="Times New Roman" pitchFamily="18" charset="0"/>
              </a:rPr>
              <a:t>Larissa Cristiane da Silva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	Maria Helena Colombo </a:t>
            </a:r>
            <a:r>
              <a:rPr lang="pt-BR" sz="1600" dirty="0" err="1" smtClean="0">
                <a:latin typeface="Times New Roman" pitchFamily="18" charset="0"/>
                <a:cs typeface="Times New Roman" pitchFamily="18" charset="0"/>
              </a:rPr>
              <a:t>Pecin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>
              <a:spcBef>
                <a:spcPct val="0"/>
              </a:spcBef>
              <a:defRPr/>
            </a:pP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	Maria Helena de Oliveira e Silva De </a:t>
            </a:r>
            <a:r>
              <a:rPr lang="pt-BR" sz="1600" dirty="0" err="1" smtClean="0">
                <a:latin typeface="Times New Roman" pitchFamily="18" charset="0"/>
                <a:cs typeface="Times New Roman" pitchFamily="18" charset="0"/>
              </a:rPr>
              <a:t>Nardi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 e </a:t>
            </a:r>
          </a:p>
          <a:p>
            <a:pPr algn="r">
              <a:spcBef>
                <a:spcPct val="0"/>
              </a:spcBef>
              <a:defRPr/>
            </a:pP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	Marisa de Fátima Cardozo Albino </a:t>
            </a:r>
            <a:br>
              <a:rPr lang="pt-BR" sz="1600" dirty="0" smtClean="0">
                <a:latin typeface="Times New Roman" pitchFamily="18" charset="0"/>
                <a:cs typeface="Times New Roman" pitchFamily="18" charset="0"/>
              </a:rPr>
            </a:br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pt-B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pt-B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pt-BR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CEFORSUS/SP de Araraquara </a:t>
            </a:r>
          </a:p>
          <a:p>
            <a:endParaRPr lang="pt-BR" sz="1600" dirty="0"/>
          </a:p>
        </p:txBody>
      </p:sp>
      <p:sp>
        <p:nvSpPr>
          <p:cNvPr id="6" name="Retângulo 5"/>
          <p:cNvSpPr/>
          <p:nvPr/>
        </p:nvSpPr>
        <p:spPr>
          <a:xfrm>
            <a:off x="0" y="1214414"/>
            <a:ext cx="5143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O PERFIL DO DOCENTE, SUA PERCEPÇÃO, ENTENDIMENTO E COMPROMISSO COM PROJETO EDUCATIVO DA ETSUS </a:t>
            </a:r>
          </a:p>
        </p:txBody>
      </p:sp>
    </p:spTree>
    <p:extLst>
      <p:ext uri="{BB962C8B-B14F-4D97-AF65-F5344CB8AC3E}">
        <p14:creationId xmlns:p14="http://schemas.microsoft.com/office/powerpoint/2010/main" val="4177962810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85734" y="928662"/>
            <a:ext cx="4571368" cy="821533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800" b="1" spc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Introdução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Curso de Formação Inicial de Agente Comunitário de Saúde – Etapa Formativa I, eleito como ferramenta para o desenvolvimento deste estudo, iniciado em abril de 2012, vem sendo realizado pelo CEFORSUS/SP de Araraquara, num total de 76 turmas (distribuídas em 4 fases de execução). Para tanto foi elaborado um estudo sobre o perfil dos docentes da primeira fase de execução,  </a:t>
            </a:r>
            <a:r>
              <a:rPr lang="pt-BR" sz="1800" dirty="0" smtClean="0">
                <a:solidFill>
                  <a:srgbClr val="000000"/>
                </a:solidFill>
                <a:latin typeface="Times New Roman"/>
              </a:rPr>
              <a:t>com 27 docentes de 13 Turmas de ACS representando aproximadamente 80% do universo de 34 coordenadores e docentes das 17 Turmas executadas na 1ª fase.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investigação focada nos docentes justifica-se no interesse de uma intervenção para a </a:t>
            </a:r>
            <a:r>
              <a:rPr lang="pt-BR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ressignificação</a:t>
            </a:r>
            <a:r>
              <a:rPr lang="pt-B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das práticas profissionais na ETSUS, visando aprimorar metodologias para o processo formativo do formador. 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11510" y="928662"/>
            <a:ext cx="4320480" cy="1857388"/>
          </a:xfrm>
          <a:prstGeom prst="rect">
            <a:avLst/>
          </a:prstGeom>
        </p:spPr>
        <p:txBody>
          <a:bodyPr vert="horz" lIns="91350" tIns="45675" rIns="91350" bIns="45675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pt-BR" sz="20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34" y="928662"/>
            <a:ext cx="4572032" cy="785818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1700" b="1" spc="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Material e Métodos</a:t>
            </a:r>
          </a:p>
          <a:p>
            <a:pPr algn="just">
              <a:lnSpc>
                <a:spcPct val="150000"/>
              </a:lnSpc>
            </a:pPr>
            <a:r>
              <a:rPr lang="pt-BR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metodologia de pesquisa descritivo-analítica possibilita a exploração da realidade do curso em desenvolvimento na escola com olhar avaliativo tendo como referencial a avaliação formativa visto que os critérios utilizados foram a utilidade, a viabilidade, a ética e a precisão.</a:t>
            </a:r>
          </a:p>
          <a:p>
            <a:pPr algn="just">
              <a:lnSpc>
                <a:spcPct val="150000"/>
              </a:lnSpc>
            </a:pPr>
            <a:r>
              <a:rPr lang="pt-BR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Utilizou-se a aplicação de questionários </a:t>
            </a:r>
            <a:r>
              <a:rPr lang="pt-BR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semiestruturados</a:t>
            </a:r>
            <a:r>
              <a:rPr lang="pt-BR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(conteúdo direcionado e com respostas de múltipla escolha e espaços para a descrição da percepção do entrevistado a respeito de determinado tema ou situação), consulta de documentação da secretaria da escola, questionários de expectativa dos sujeitos educativos e docentes, usualmente utilizados no inicio do curso, e ainda instrumentos de avaliação aplicados em reuniões pedagógicas com coordenadores e docentes.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11510" y="857224"/>
            <a:ext cx="4320480" cy="2071702"/>
          </a:xfrm>
          <a:prstGeom prst="rect">
            <a:avLst/>
          </a:prstGeom>
        </p:spPr>
        <p:txBody>
          <a:bodyPr vert="horz" lIns="91350" tIns="45675" rIns="91350" bIns="45675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411510" y="971600"/>
            <a:ext cx="4320480" cy="2100202"/>
          </a:xfrm>
          <a:prstGeom prst="rect">
            <a:avLst/>
          </a:prstGeom>
        </p:spPr>
        <p:txBody>
          <a:bodyPr vert="horz" lIns="91350" tIns="45675" rIns="91350" bIns="45675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pt-BR" sz="2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10" descr="J:\Arquivos\TRABALHO PARA\O PERFIL DO DOCENTE, SUA PERCEPÇÃO,\O PERFIL DO DOCENTE, SUA PERCEPÇÃO,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86"/>
            <a:ext cx="5098078" cy="4176000"/>
          </a:xfrm>
          <a:prstGeom prst="rect">
            <a:avLst/>
          </a:prstGeom>
          <a:noFill/>
        </p:spPr>
      </p:pic>
      <p:pic>
        <p:nvPicPr>
          <p:cNvPr id="6" name="Picture 11" descr="J:\Arquivos\TRABALHO PARA\O PERFIL DO DOCENTE, SUA PERCEPÇÃO,\O PERFIL DO DOCENTE, SUA PERCEPÇÃO,\Slid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3" y="4932000"/>
            <a:ext cx="5098078" cy="417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411510" y="971600"/>
            <a:ext cx="4320480" cy="1957326"/>
          </a:xfrm>
          <a:prstGeom prst="rect">
            <a:avLst/>
          </a:prstGeom>
        </p:spPr>
        <p:txBody>
          <a:bodyPr vert="horz" lIns="91350" tIns="45675" rIns="91350" bIns="45675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3" descr="J:\Arquivos\TRABALHO PARA\O PERFIL DO DOCENTE, SUA PERCEPÇÃO,\O PERFIL DO DOCENTE, SUA PERCEPÇÃO,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" y="4932000"/>
            <a:ext cx="5142029" cy="4212000"/>
          </a:xfrm>
          <a:prstGeom prst="rect">
            <a:avLst/>
          </a:prstGeom>
          <a:noFill/>
        </p:spPr>
      </p:pic>
      <p:pic>
        <p:nvPicPr>
          <p:cNvPr id="16" name="Picture 12" descr="J:\Arquivos\TRABALHO PARA\O PERFIL DO DOCENTE, SUA PERCEPÇÃO,\O PERFIL DO DOCENTE, SUA PERCEPÇÃO,\Slid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785786"/>
            <a:ext cx="5142027" cy="4212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85735" y="857224"/>
            <a:ext cx="457203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dirty="0" smtClean="0">
                <a:latin typeface="Times New Roman" pitchFamily="18" charset="0"/>
                <a:cs typeface="Times New Roman" pitchFamily="18" charset="0"/>
              </a:rPr>
              <a:t>Discussão e Conclusão</a:t>
            </a:r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O levantamento de dados para conhecimento do perfil dos docentes,  por estar ao alcance da coordenação pedagógica, são utilizados como ferramentas para o planejamento das reuniões aproximando cada vez mais a qualificação da realidade destes profissionais. </a:t>
            </a:r>
          </a:p>
          <a:p>
            <a:pPr algn="just">
              <a:lnSpc>
                <a:spcPct val="150000"/>
              </a:lnSpc>
            </a:pP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O trabalho possibilitou uma reflexão e análise dos instrumentos utilizados pela escola, proporcionando uma reconstrução destes, aprimorando informações a serem coletadas para o desenvolvimento do processo formativo, que inclui o administrativo e o pedagógico. </a:t>
            </a:r>
            <a:endParaRPr lang="pt-BR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285734" y="5946490"/>
            <a:ext cx="485776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lang="pt-BR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eferências </a:t>
            </a:r>
            <a:r>
              <a:rPr lang="pt-BR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Bibliográficas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VIEIRA Monica Para além da comunidade: trabalho e qualificação dos agentes comunitários de saúde / Organização de Monica Vieira; Anna Violeta Durão; e </a:t>
            </a:r>
            <a:r>
              <a:rPr kumimoji="0" lang="pt-BR" sz="16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Marcia</a:t>
            </a: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Raposo Lopes. – Rio de Janeiro: EPSJV, 2011. </a:t>
            </a:r>
            <a:endParaRPr kumimoji="0" lang="pt-B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lang="pt-BR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MAIA, Denise; DANTAS, Maria Rita; ROCHA, Sonia. Comunidades mais Saudáveis. </a:t>
            </a:r>
            <a:endParaRPr kumimoji="0" lang="pt-B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lang="pt-BR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pt-BR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KASPER, Elizabete. Reflexões sobre a Formação Docente em Saúde Pública. www.esp.rs.gov.br consulta de junho 2012. </a:t>
            </a:r>
            <a:endParaRPr kumimoji="0" lang="pt-BR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340</Words>
  <Application>Microsoft Office PowerPoint</Application>
  <PresentationFormat>Apresentação na tela (16:9)</PresentationFormat>
  <Paragraphs>24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Trabalhos da Categoria: Neuroreabilitação</dc:title>
  <dc:creator>.</dc:creator>
  <cp:lastModifiedBy>Nubia Brelaz Nunes</cp:lastModifiedBy>
  <cp:revision>39</cp:revision>
  <dcterms:created xsi:type="dcterms:W3CDTF">2012-06-25T20:02:38Z</dcterms:created>
  <dcterms:modified xsi:type="dcterms:W3CDTF">2014-10-22T19:00:03Z</dcterms:modified>
</cp:coreProperties>
</file>