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5143500" cy="9144000" type="screen16x9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71" autoAdjust="0"/>
  </p:normalViewPr>
  <p:slideViewPr>
    <p:cSldViewPr>
      <p:cViewPr>
        <p:scale>
          <a:sx n="76" d="100"/>
          <a:sy n="76" d="100"/>
        </p:scale>
        <p:origin x="-2946" y="13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3282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59" cy="512111"/>
          </a:xfrm>
          <a:prstGeom prst="rect">
            <a:avLst/>
          </a:prstGeom>
        </p:spPr>
        <p:txBody>
          <a:bodyPr vert="horz" lIns="86841" tIns="43420" rIns="86841" bIns="43420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0751" y="0"/>
            <a:ext cx="3077059" cy="512111"/>
          </a:xfrm>
          <a:prstGeom prst="rect">
            <a:avLst/>
          </a:prstGeom>
        </p:spPr>
        <p:txBody>
          <a:bodyPr vert="horz" lIns="86841" tIns="43420" rIns="86841" bIns="43420" rtlCol="0"/>
          <a:lstStyle>
            <a:lvl1pPr algn="r">
              <a:defRPr sz="1100"/>
            </a:lvl1pPr>
          </a:lstStyle>
          <a:p>
            <a:fld id="{2F1B856D-AB4A-4261-8A62-25CA6BCAD655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0983"/>
            <a:ext cx="3077059" cy="512110"/>
          </a:xfrm>
          <a:prstGeom prst="rect">
            <a:avLst/>
          </a:prstGeom>
        </p:spPr>
        <p:txBody>
          <a:bodyPr vert="horz" lIns="86841" tIns="43420" rIns="86841" bIns="43420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0751" y="9720983"/>
            <a:ext cx="3077059" cy="512110"/>
          </a:xfrm>
          <a:prstGeom prst="rect">
            <a:avLst/>
          </a:prstGeom>
        </p:spPr>
        <p:txBody>
          <a:bodyPr vert="horz" lIns="86841" tIns="43420" rIns="86841" bIns="43420" rtlCol="0" anchor="b"/>
          <a:lstStyle>
            <a:lvl1pPr algn="r">
              <a:defRPr sz="1100"/>
            </a:lvl1pPr>
          </a:lstStyle>
          <a:p>
            <a:fld id="{4344C8BA-A961-4209-9DDF-B4FD2B410E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75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59" cy="512111"/>
          </a:xfrm>
          <a:prstGeom prst="rect">
            <a:avLst/>
          </a:prstGeom>
        </p:spPr>
        <p:txBody>
          <a:bodyPr vert="horz" lIns="86841" tIns="43420" rIns="86841" bIns="43420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0751" y="0"/>
            <a:ext cx="3077059" cy="512111"/>
          </a:xfrm>
          <a:prstGeom prst="rect">
            <a:avLst/>
          </a:prstGeom>
        </p:spPr>
        <p:txBody>
          <a:bodyPr vert="horz" lIns="86841" tIns="43420" rIns="86841" bIns="43420" rtlCol="0"/>
          <a:lstStyle>
            <a:lvl1pPr algn="r">
              <a:defRPr sz="1100"/>
            </a:lvl1pPr>
          </a:lstStyle>
          <a:p>
            <a:fld id="{DA7EBD51-DF36-40C7-9057-337CFBD9088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70150" y="766763"/>
            <a:ext cx="21590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41" tIns="43420" rIns="86841" bIns="434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32" y="4861252"/>
            <a:ext cx="5680036" cy="4605955"/>
          </a:xfrm>
          <a:prstGeom prst="rect">
            <a:avLst/>
          </a:prstGeom>
        </p:spPr>
        <p:txBody>
          <a:bodyPr vert="horz" lIns="86841" tIns="43420" rIns="86841" bIns="434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983"/>
            <a:ext cx="3077059" cy="512110"/>
          </a:xfrm>
          <a:prstGeom prst="rect">
            <a:avLst/>
          </a:prstGeom>
        </p:spPr>
        <p:txBody>
          <a:bodyPr vert="horz" lIns="86841" tIns="43420" rIns="86841" bIns="43420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0751" y="9720983"/>
            <a:ext cx="3077059" cy="512110"/>
          </a:xfrm>
          <a:prstGeom prst="rect">
            <a:avLst/>
          </a:prstGeom>
        </p:spPr>
        <p:txBody>
          <a:bodyPr vert="horz" lIns="86841" tIns="43420" rIns="86841" bIns="43420" rtlCol="0" anchor="b"/>
          <a:lstStyle>
            <a:lvl1pPr algn="r">
              <a:defRPr sz="1100"/>
            </a:lvl1pPr>
          </a:lstStyle>
          <a:p>
            <a:fld id="{2440241E-2218-44C0-8025-01298D78DF6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8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0241E-2218-44C0-8025-01298D78DF6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57040" y="4908960"/>
            <a:ext cx="452592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57580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25704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525920" cy="530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257040" y="364680"/>
            <a:ext cx="4628880" cy="7077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25704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525920" cy="530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257580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57040" y="4908960"/>
            <a:ext cx="45252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57040" y="4908960"/>
            <a:ext cx="452592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257580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704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57040" y="364680"/>
            <a:ext cx="4628880" cy="7077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5704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2575800" y="490896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2575800" y="2139480"/>
            <a:ext cx="220824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257040" y="4908960"/>
            <a:ext cx="45252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5142960" cy="80964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m 2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5142960" cy="809640"/>
          </a:xfrm>
          <a:prstGeom prst="rect">
            <a:avLst/>
          </a:prstGeom>
        </p:spPr>
      </p:pic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57040" y="364680"/>
            <a:ext cx="4628880" cy="15264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525920" cy="5302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m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42960" cy="91432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411480" y="3419872"/>
            <a:ext cx="4427640" cy="547193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Times New Roman"/>
              </a:rPr>
              <a:t>Introdução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600" dirty="0">
                <a:solidFill>
                  <a:srgbClr val="000000"/>
                </a:solidFill>
                <a:latin typeface="Times New Roman"/>
              </a:rPr>
              <a:t>Este trabalho trata-se de um projeto de intervenção a</a:t>
            </a: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1600" dirty="0">
                <a:solidFill>
                  <a:srgbClr val="000000"/>
                </a:solidFill>
                <a:latin typeface="Times New Roman"/>
              </a:rPr>
              <a:t>ser executado dentro do Centro de Educação Profissional de Saúde do Estado de Goiás (CEP-SAÚDE</a:t>
            </a: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). Centro este, </a:t>
            </a:r>
            <a:r>
              <a:rPr lang="pt-BR" sz="1600" dirty="0">
                <a:solidFill>
                  <a:srgbClr val="000000"/>
                </a:solidFill>
                <a:latin typeface="Times New Roman"/>
              </a:rPr>
              <a:t>que </a:t>
            </a: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já passou </a:t>
            </a:r>
            <a:r>
              <a:rPr lang="pt-BR" sz="1600" dirty="0">
                <a:solidFill>
                  <a:srgbClr val="000000"/>
                </a:solidFill>
                <a:latin typeface="Times New Roman"/>
              </a:rPr>
              <a:t>por muitas mudanças ao longo de sua </a:t>
            </a: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história e </a:t>
            </a:r>
            <a:r>
              <a:rPr lang="pt-BR" sz="1600" dirty="0">
                <a:solidFill>
                  <a:srgbClr val="000000"/>
                </a:solidFill>
                <a:latin typeface="Times New Roman"/>
              </a:rPr>
              <a:t>sempre teve algumas facilidades e outras dificuldades. Entre as dificuldades pode-se dizer que os erros de preenchimento dos instrumentos de acompanhamento e avaliação dos discentes é a mais incipiente, que traz à equipe o desafio permanente de tentar resolver o problema. Para tanto, propôs-se  </a:t>
            </a: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a elaboração </a:t>
            </a:r>
            <a:r>
              <a:rPr lang="pt-BR" sz="1600" dirty="0">
                <a:solidFill>
                  <a:srgbClr val="000000"/>
                </a:solidFill>
                <a:latin typeface="Times New Roman"/>
              </a:rPr>
              <a:t>de um manual que oriente os docentes em tal atividade. Dentre os instrumentos utilizados pelo CEP-SAÚDE foram selecionados os considerados mais importantes pela necessidade legal de guarda como documento histórico do aluno. São eles: Diário de Classe, Freqüência de Prática e Ficha de Avaliação de Desempenho Final. </a:t>
            </a:r>
            <a:endParaRPr dirty="0" smtClean="0"/>
          </a:p>
          <a:p>
            <a:pPr algn="just">
              <a:lnSpc>
                <a:spcPct val="100000"/>
              </a:lnSpc>
            </a:pPr>
            <a:r>
              <a:rPr lang="pt-BR" sz="1600" dirty="0" smtClean="0">
                <a:solidFill>
                  <a:srgbClr val="000000"/>
                </a:solidFill>
                <a:latin typeface="Times New Roman"/>
              </a:rPr>
              <a:t>_____________________________</a:t>
            </a:r>
            <a:endParaRPr dirty="0" smtClean="0"/>
          </a:p>
          <a:p>
            <a:pPr algn="just">
              <a:lnSpc>
                <a:spcPct val="100000"/>
              </a:lnSpc>
            </a:pPr>
            <a:r>
              <a:rPr lang="pt-BR" sz="1200" dirty="0" smtClean="0">
                <a:solidFill>
                  <a:srgbClr val="000000"/>
                </a:solidFill>
                <a:latin typeface="Times New Roman"/>
              </a:rPr>
              <a:t>¹Bibliotecária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. Especialista. Coordenadora Biblioteca </a:t>
            </a:r>
            <a:r>
              <a:rPr lang="pt-BR" sz="1200" dirty="0" err="1">
                <a:solidFill>
                  <a:srgbClr val="000000"/>
                </a:solidFill>
                <a:latin typeface="Times New Roman"/>
              </a:rPr>
              <a:t>Profª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Times New Roman"/>
              </a:rPr>
              <a:t>Ena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Times New Roman"/>
              </a:rPr>
              <a:t>Galvão-CEP-SAÚDE</a:t>
            </a:r>
            <a:r>
              <a:rPr lang="pt-BR" sz="1200" dirty="0">
                <a:solidFill>
                  <a:srgbClr val="000000"/>
                </a:solidFill>
                <a:latin typeface="Times New Roman"/>
              </a:rPr>
              <a:t>/SEST-SUS/SES-GO. ²Cirurgiã Dentista. Doutora. Professora UFMG.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72" name="CustomShape 2"/>
          <p:cNvSpPr/>
          <p:nvPr/>
        </p:nvSpPr>
        <p:spPr>
          <a:xfrm>
            <a:off x="411480" y="1799640"/>
            <a:ext cx="4319640" cy="791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pt-BR" sz="2000" b="1">
                <a:solidFill>
                  <a:srgbClr val="000000"/>
                </a:solidFill>
                <a:latin typeface="Calibri"/>
              </a:rPr>
              <a:t>Elaboração de um manual para orientação de docentes no acompanhamento e avaliação de discentes de uma Escola Técnica de Saúde do SUS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¹</a:t>
            </a:r>
            <a:r>
              <a:rPr lang="pt-BR" sz="2000" b="1" u="sng">
                <a:solidFill>
                  <a:srgbClr val="000000"/>
                </a:solidFill>
                <a:latin typeface="Calibri"/>
              </a:rPr>
              <a:t>Wusula Francisca de Sousa Pitarelli;</a:t>
            </a:r>
            <a:r>
              <a:rPr lang="pt-BR" sz="2000" b="1">
                <a:solidFill>
                  <a:srgbClr val="000000"/>
                </a:solidFill>
                <a:latin typeface="Calibri"/>
              </a:rPr>
              <a:t> ²Prof. Dra. Simone Dutra Lucas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Centro de Educação Profissional de Saúde do Estado de Goiás-CEP-Saúde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11480" y="3347640"/>
            <a:ext cx="4391640" cy="5688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Material e Métodos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1600" dirty="0">
                <a:solidFill>
                  <a:srgbClr val="000000"/>
                </a:solidFill>
                <a:latin typeface="Calibri"/>
              </a:rPr>
              <a:t>A metodologia proposta baseia-se na realização de oficinas para a construção coletiva do manual com a participação de docentes que já participaram de processos educativos por meio do CEP-SAÚDE. </a:t>
            </a:r>
            <a:r>
              <a:rPr lang="pt-BR" sz="1600" dirty="0" smtClean="0">
                <a:solidFill>
                  <a:srgbClr val="000000"/>
                </a:solidFill>
                <a:latin typeface="Calibri"/>
              </a:rPr>
              <a:t>Tais oficinas serão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desenvolvidas em etapas: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1ª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mobilizar os gestores municipais para que indiquem seus profissionais para as oficinas;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2ª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formar um grupo de trabalho;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3ª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reunir para expor objetivos e expectativas do grupo;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4ª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apresentar em </a:t>
            </a:r>
            <a:r>
              <a:rPr lang="pt-BR" sz="1600" i="1" dirty="0">
                <a:solidFill>
                  <a:srgbClr val="000000"/>
                </a:solidFill>
                <a:latin typeface="Calibri"/>
              </a:rPr>
              <a:t>Datashow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os modelos de instrumentos existentes;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5ª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realizar oficina de preenchimento dos instrumentos;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6ª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enumerar as dificuldades e dúvidas relatadas durante os preenchimentos;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7ª etapa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- analisar as informações coletadas;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4" name="CustomShape 2"/>
          <p:cNvSpPr/>
          <p:nvPr/>
        </p:nvSpPr>
        <p:spPr>
          <a:xfrm>
            <a:off x="411480" y="1476720"/>
            <a:ext cx="4319640" cy="1223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pt-BR" sz="2000" b="1">
                <a:solidFill>
                  <a:srgbClr val="000000"/>
                </a:solidFill>
                <a:latin typeface="Calibri"/>
              </a:rPr>
              <a:t>Elaboração de um manual para orientação de docentes no acompanhamento e avaliação de discentes de uma Escola Técnica de Saúde do SUS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 u="sng">
                <a:solidFill>
                  <a:srgbClr val="000000"/>
                </a:solidFill>
                <a:latin typeface="Calibri"/>
              </a:rPr>
              <a:t>Wusula Francisca de Sousa Pitarelli;</a:t>
            </a:r>
            <a:r>
              <a:rPr lang="pt-BR" sz="2000" b="1">
                <a:solidFill>
                  <a:srgbClr val="000000"/>
                </a:solidFill>
                <a:latin typeface="Calibri"/>
              </a:rPr>
              <a:t> Prof. Dra. Simone Dutra Lucas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Centro de Educação Profissional de Saúde do Estado de Goiás-CEP-Saúde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11480" y="3564552"/>
            <a:ext cx="4391640" cy="5976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8ª etapa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- estimular os participantes a </a:t>
            </a:r>
            <a:r>
              <a:rPr lang="pt-B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apresentarem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sugestões para a construção do manual  de preenchimento dos instrumentos;</a:t>
            </a:r>
            <a:endParaRPr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9ª etapa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- elaborar juntamente com o grupo o </a:t>
            </a:r>
            <a:r>
              <a:rPr lang="pt-BR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documento;</a:t>
            </a:r>
            <a:endParaRPr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10ª etapa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- utilizar o manual em uma turma piloto de Qualificação do Agente Comunitário de Saúde (ACS);</a:t>
            </a:r>
            <a:endParaRPr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11ª etapa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- corrigir falhas e deficiências;</a:t>
            </a:r>
            <a:endParaRPr sz="16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12ª etapa </a:t>
            </a:r>
            <a:r>
              <a:rPr lang="pt-BR" sz="1600" dirty="0">
                <a:solidFill>
                  <a:srgbClr val="000000"/>
                </a:solidFill>
                <a:latin typeface="Calibri" panose="020F0502020204030204" pitchFamily="34" charset="0"/>
              </a:rPr>
              <a:t>- utilizar o manual em todas as turmas de Qualificação do ACS</a:t>
            </a:r>
            <a:r>
              <a:rPr lang="pt-BR" sz="2000" dirty="0">
                <a:solidFill>
                  <a:srgbClr val="000000"/>
                </a:solidFill>
                <a:latin typeface="Times New Roman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6" name="CustomShape 2"/>
          <p:cNvSpPr/>
          <p:nvPr/>
        </p:nvSpPr>
        <p:spPr>
          <a:xfrm>
            <a:off x="411480" y="1512000"/>
            <a:ext cx="4319640" cy="1439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pt-BR" sz="2000" b="1">
                <a:solidFill>
                  <a:srgbClr val="000000"/>
                </a:solidFill>
                <a:latin typeface="Calibri"/>
              </a:rPr>
              <a:t>Elaboração de um manual para orientação de docentes no acompanhamento e avaliação de discentes de uma Escola Técnica de Saúde do SUS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 u="sng">
                <a:solidFill>
                  <a:srgbClr val="000000"/>
                </a:solidFill>
                <a:latin typeface="Calibri"/>
              </a:rPr>
              <a:t>Wusula Francisca de Sousa Pitarelli;</a:t>
            </a:r>
            <a:r>
              <a:rPr lang="pt-BR" sz="2000" b="1">
                <a:solidFill>
                  <a:srgbClr val="000000"/>
                </a:solidFill>
                <a:latin typeface="Calibri"/>
              </a:rPr>
              <a:t> Prof. Dra. Simone Dutra Lucas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Centro de Educação Profissional de Saúde do Estado de Goiás-CEP-Saúde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77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55480" y="6876256"/>
            <a:ext cx="4052520" cy="20333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28480" y="3636560"/>
            <a:ext cx="4085640" cy="5976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600" b="1" dirty="0">
                <a:solidFill>
                  <a:srgbClr val="000000"/>
                </a:solidFill>
                <a:latin typeface="Calibri"/>
              </a:rPr>
              <a:t>Discussão e Conclusão</a:t>
            </a:r>
            <a:r>
              <a:rPr lang="pt-BR" sz="1600" b="1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algn="just"/>
            <a:r>
              <a:rPr lang="pt-BR" sz="1600" dirty="0">
                <a:solidFill>
                  <a:srgbClr val="000000"/>
                </a:solidFill>
                <a:latin typeface="Calibri"/>
              </a:rPr>
              <a:t>Após a conclusão da 12ª etapa, espera-se diminuir o tempo decorrido entre o encerramento do curso e a expedição </a:t>
            </a:r>
            <a:r>
              <a:rPr lang="pt-BR" sz="1600" dirty="0" smtClean="0">
                <a:solidFill>
                  <a:srgbClr val="000000"/>
                </a:solidFill>
                <a:latin typeface="Calibri"/>
              </a:rPr>
              <a:t>dos certificados pela </a:t>
            </a:r>
            <a:r>
              <a:rPr lang="pt-BR" sz="1600" dirty="0">
                <a:solidFill>
                  <a:srgbClr val="000000"/>
                </a:solidFill>
                <a:latin typeface="Calibri"/>
              </a:rPr>
              <a:t>Secretaria Escolar; minimizar a quantidade de recursos humanos necessária para a finalização do curso e economizar nas despesas com  material para impressão, telefones e carros oficiais. O CEP-SAÚDE deseja também </a:t>
            </a:r>
            <a:r>
              <a:rPr lang="pt-BR" sz="1600" dirty="0" smtClean="0">
                <a:latin typeface="Calibri" panose="020F0502020204030204" pitchFamily="34" charset="0"/>
              </a:rPr>
              <a:t>que os </a:t>
            </a:r>
            <a:r>
              <a:rPr lang="pt-BR" sz="1600" dirty="0">
                <a:latin typeface="Calibri" panose="020F0502020204030204" pitchFamily="34" charset="0"/>
              </a:rPr>
              <a:t>professores que receberem o Manual para Orientação de Docentes possam organizar o seu trabalho educativo de forma produtiva e eficiente, utilizando os diversos instrumentos de gestão pedagógica, tão necessários na vida escolar. </a:t>
            </a:r>
            <a:r>
              <a:rPr lang="pt-BR" sz="1600" dirty="0" smtClean="0">
                <a:latin typeface="Calibri" panose="020F0502020204030204" pitchFamily="34" charset="0"/>
              </a:rPr>
              <a:t>O </a:t>
            </a:r>
            <a:r>
              <a:rPr lang="pt-BR" sz="1600" dirty="0">
                <a:latin typeface="Calibri" panose="020F0502020204030204" pitchFamily="34" charset="0"/>
              </a:rPr>
              <a:t>produto deste trabalho pode favorecer a organização da escola e proporcionar ao docente um conhecimento dos aspectos legais a serem observados na condução de cursos técnicos. </a:t>
            </a:r>
          </a:p>
          <a:p>
            <a:pPr algn="just">
              <a:lnSpc>
                <a:spcPct val="12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411480" y="1403640"/>
            <a:ext cx="4319640" cy="1439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pt-BR" sz="2000" b="1">
                <a:solidFill>
                  <a:srgbClr val="000000"/>
                </a:solidFill>
                <a:latin typeface="Calibri"/>
              </a:rPr>
              <a:t>Elaboração de um manual para orientação de docentes no acompanhamento e avaliação de discentes de uma Escola Técnica de Saúde do SUS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 u="sng">
                <a:solidFill>
                  <a:srgbClr val="000000"/>
                </a:solidFill>
                <a:latin typeface="Calibri"/>
              </a:rPr>
              <a:t>Wusula Francisca de Sousa Pitarelli;</a:t>
            </a:r>
            <a:r>
              <a:rPr lang="pt-BR" sz="2000" b="1">
                <a:solidFill>
                  <a:srgbClr val="000000"/>
                </a:solidFill>
                <a:latin typeface="Calibri"/>
              </a:rPr>
              <a:t> Prof. Dra. Simone Dutra Lucas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>
                <a:solidFill>
                  <a:srgbClr val="000000"/>
                </a:solidFill>
                <a:latin typeface="Calibri"/>
              </a:rPr>
              <a:t>Centro de Educação Profissional de Saúde do Estado de Goiás-CEP-Saúde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11480" y="2843640"/>
            <a:ext cx="4319640" cy="5436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20000"/>
              </a:lnSpc>
            </a:pPr>
            <a:r>
              <a:rPr lang="pt-BR" sz="6400" dirty="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11480" y="1331640"/>
            <a:ext cx="4319640" cy="1511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Calibri"/>
              </a:rPr>
              <a:t>Elaboração de um manual para orientação de docentes no acompanhamento e avaliação de discentes de uma Escola Técnica de Saúde do SUS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 u="sng" dirty="0" err="1">
                <a:solidFill>
                  <a:srgbClr val="000000"/>
                </a:solidFill>
                <a:latin typeface="Calibri"/>
              </a:rPr>
              <a:t>Wusula</a:t>
            </a:r>
            <a:r>
              <a:rPr lang="pt-BR" sz="2000" b="1" u="sng" dirty="0">
                <a:solidFill>
                  <a:srgbClr val="000000"/>
                </a:solidFill>
                <a:latin typeface="Calibri"/>
              </a:rPr>
              <a:t> Francisca de Sousa Pitarelli;</a:t>
            </a:r>
            <a:r>
              <a:rPr lang="pt-BR" sz="2000" b="1" dirty="0">
                <a:solidFill>
                  <a:srgbClr val="000000"/>
                </a:solidFill>
                <a:latin typeface="Calibri"/>
              </a:rPr>
              <a:t> Prof. Dra. Simone Dutra Lucas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 b="1" dirty="0">
                <a:solidFill>
                  <a:srgbClr val="000000"/>
                </a:solidFill>
                <a:latin typeface="Calibri"/>
              </a:rPr>
              <a:t>Centro de Educação Profissional de Saúde do Estado de </a:t>
            </a:r>
            <a:r>
              <a:rPr lang="pt-BR" sz="2000" b="1" dirty="0" err="1">
                <a:solidFill>
                  <a:srgbClr val="000000"/>
                </a:solidFill>
                <a:latin typeface="Calibri"/>
              </a:rPr>
              <a:t>Goiás-CEP-Saúde</a:t>
            </a:r>
            <a:endParaRPr/>
          </a:p>
        </p:txBody>
      </p:sp>
      <p:sp>
        <p:nvSpPr>
          <p:cNvPr id="82" name="TextShape 3"/>
          <p:cNvSpPr txBox="1"/>
          <p:nvPr/>
        </p:nvSpPr>
        <p:spPr>
          <a:xfrm>
            <a:off x="285734" y="3571868"/>
            <a:ext cx="4608000" cy="50006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5" name="Retângulo 4"/>
          <p:cNvSpPr/>
          <p:nvPr/>
        </p:nvSpPr>
        <p:spPr>
          <a:xfrm>
            <a:off x="428610" y="3428992"/>
            <a:ext cx="4214842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Discussão e Conclusão: </a:t>
            </a:r>
          </a:p>
          <a:p>
            <a:pPr algn="just">
              <a:lnSpc>
                <a:spcPct val="100000"/>
              </a:lnSpc>
            </a:pPr>
            <a:endParaRPr lang="pt-BR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Há pouca literatura acerca dos instrumentos de acompanhamento e avaliação de discentes. Mas conforme Brasil (2005), na Lei nº 9.394, de 20 de dezembro de 1996, em seu cap. II, seção I, art. 24, inciso VI,  </a:t>
            </a: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marL="1441450" algn="just"/>
            <a:r>
              <a:rPr lang="pt-BR" sz="1200" dirty="0" smtClean="0">
                <a:latin typeface="Calibri" pitchFamily="34" charset="0"/>
                <a:cs typeface="Calibri" pitchFamily="34" charset="0"/>
              </a:rPr>
              <a:t>...o controle de </a:t>
            </a:r>
            <a:r>
              <a:rPr lang="pt-BR" sz="1200" dirty="0" err="1" smtClean="0">
                <a:latin typeface="Calibri" pitchFamily="34" charset="0"/>
                <a:cs typeface="Calibri" pitchFamily="34" charset="0"/>
              </a:rPr>
              <a:t>frequência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 fica a cargo da escola, conforme o disposto no seu regimento e nas normas do respectivo sistema de ensino, exigida a </a:t>
            </a:r>
            <a:r>
              <a:rPr lang="pt-BR" sz="1200" dirty="0" err="1" smtClean="0">
                <a:latin typeface="Calibri" pitchFamily="34" charset="0"/>
                <a:cs typeface="Calibri" pitchFamily="34" charset="0"/>
              </a:rPr>
              <a:t>frequência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 mínima de setenta e  cinco por cento do total de horas letivas para aprovação. </a:t>
            </a:r>
          </a:p>
          <a:p>
            <a:pPr algn="just"/>
            <a:r>
              <a:rPr lang="pt-B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Os instrumentos de acompanhamento e avaliação são necessários na medida em que possibilitam a correção  do caminho percorrido tanto do docente quanto do discente em favor da melhoria da educação.</a:t>
            </a:r>
          </a:p>
          <a:p>
            <a:pPr algn="just">
              <a:lnSpc>
                <a:spcPct val="100000"/>
              </a:lnSpc>
            </a:pP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Referências </a:t>
            </a:r>
          </a:p>
          <a:p>
            <a:pPr algn="just">
              <a:lnSpc>
                <a:spcPct val="100000"/>
              </a:lnSpc>
            </a:pPr>
            <a:r>
              <a:rPr lang="pt-B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BRASIL. Ministério da Educação. Lei n. 9.394, de 20 de dezembro de 1996. Estabelece as Diretrizes e Bases da Educação Nacional. </a:t>
            </a:r>
            <a:r>
              <a:rPr lang="pt-BR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Educação profissional e tecnológica: </a:t>
            </a:r>
            <a:r>
              <a:rPr lang="pt-BR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legislação básica. Brasília: MEC, 2005.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881</Words>
  <Application>Microsoft Office PowerPoint</Application>
  <PresentationFormat>Apresentação na tela (16:9)</PresentationFormat>
  <Paragraphs>55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Miriã Alves Coutinho</dc:creator>
  <cp:lastModifiedBy>Nubia Brelaz Nunes</cp:lastModifiedBy>
  <cp:revision>8</cp:revision>
  <dcterms:modified xsi:type="dcterms:W3CDTF">2014-10-23T12:45:17Z</dcterms:modified>
</cp:coreProperties>
</file>