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5" r:id="rId2"/>
    <p:sldId id="264" r:id="rId3"/>
    <p:sldId id="263" r:id="rId4"/>
    <p:sldId id="260" r:id="rId5"/>
    <p:sldId id="266" r:id="rId6"/>
  </p:sldIdLst>
  <p:sldSz cx="5143500" cy="9144000" type="screen16x9"/>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3132" y="-114"/>
      </p:cViewPr>
      <p:guideLst>
        <p:guide orient="horz" pos="2880"/>
        <p:guide pos="16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71525" y="5181600"/>
            <a:ext cx="3600450" cy="23368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DEF7730C-3F1D-476B-8314-B9F394CA15CA}" type="datetimeFigureOut">
              <a:rPr lang="pt-BR" smtClean="0"/>
              <a:pPr/>
              <a:t>24/10/2014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49415CB-44B5-4F60-A525-9C978336AC6F}" type="slidenum">
              <a:rPr lang="pt-BR" smtClean="0"/>
              <a:pPr/>
              <a:t>‹nº›</a:t>
            </a:fld>
            <a:endParaRPr lang="pt-B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257175" y="366184"/>
            <a:ext cx="4629150" cy="1524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257175" y="2133602"/>
            <a:ext cx="4629150" cy="6034617"/>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EF7730C-3F1D-476B-8314-B9F394CA15CA}" type="datetimeFigureOut">
              <a:rPr lang="pt-BR" smtClean="0"/>
              <a:pPr/>
              <a:t>24/10/2014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49415CB-44B5-4F60-A525-9C978336AC6F}" type="slidenum">
              <a:rPr lang="pt-BR" smtClean="0"/>
              <a:pPr/>
              <a:t>‹nº›</a:t>
            </a:fld>
            <a:endParaRPr lang="pt-BR"/>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2796778" y="488951"/>
            <a:ext cx="867966" cy="10401300"/>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192882" y="488951"/>
            <a:ext cx="2518172" cy="10401300"/>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EF7730C-3F1D-476B-8314-B9F394CA15CA}" type="datetimeFigureOut">
              <a:rPr lang="pt-BR" smtClean="0"/>
              <a:pPr/>
              <a:t>24/10/2014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49415CB-44B5-4F60-A525-9C978336AC6F}" type="slidenum">
              <a:rPr lang="pt-BR" smtClean="0"/>
              <a:pPr/>
              <a:t>‹nº›</a:t>
            </a:fld>
            <a:endParaRPr lang="pt-B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257175" y="366184"/>
            <a:ext cx="4629150" cy="1524000"/>
          </a:xfrm>
          <a:prstGeom prst="rect">
            <a:avLst/>
          </a:prstGeom>
        </p:spPr>
        <p:txBody>
          <a:bodyPr/>
          <a:lstStyle/>
          <a:p>
            <a:r>
              <a:rPr lang="pt-BR" dirty="0" smtClean="0"/>
              <a:t>Clique para editar o estilo do título mestre</a:t>
            </a:r>
            <a:endParaRPr lang="pt-BR" dirty="0"/>
          </a:p>
        </p:txBody>
      </p:sp>
      <p:sp>
        <p:nvSpPr>
          <p:cNvPr id="3" name="Espaço Reservado para Conteúdo 2"/>
          <p:cNvSpPr>
            <a:spLocks noGrp="1"/>
          </p:cNvSpPr>
          <p:nvPr>
            <p:ph idx="1"/>
          </p:nvPr>
        </p:nvSpPr>
        <p:spPr>
          <a:xfrm>
            <a:off x="257175" y="2133602"/>
            <a:ext cx="4629150" cy="6034617"/>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EF7730C-3F1D-476B-8314-B9F394CA15CA}" type="datetimeFigureOut">
              <a:rPr lang="pt-BR" smtClean="0"/>
              <a:pPr/>
              <a:t>24/10/2014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49415CB-44B5-4F60-A525-9C978336AC6F}" type="slidenum">
              <a:rPr lang="pt-BR" smtClean="0"/>
              <a:pPr/>
              <a:t>‹nº›</a:t>
            </a:fld>
            <a:endParaRPr lang="pt-B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406301" y="5875867"/>
            <a:ext cx="4371975" cy="1816100"/>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06301" y="3875621"/>
            <a:ext cx="4371975" cy="2000249"/>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DEF7730C-3F1D-476B-8314-B9F394CA15CA}" type="datetimeFigureOut">
              <a:rPr lang="pt-BR" smtClean="0"/>
              <a:pPr/>
              <a:t>24/10/2014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49415CB-44B5-4F60-A525-9C978336AC6F}" type="slidenum">
              <a:rPr lang="pt-BR" smtClean="0"/>
              <a:pPr/>
              <a:t>‹nº›</a:t>
            </a:fld>
            <a:endParaRPr lang="pt-BR"/>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257175" y="366184"/>
            <a:ext cx="4629150" cy="1524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192882" y="2844802"/>
            <a:ext cx="1693069" cy="804545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1971676" y="2844802"/>
            <a:ext cx="1693069" cy="804545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DEF7730C-3F1D-476B-8314-B9F394CA15CA}" type="datetimeFigureOut">
              <a:rPr lang="pt-BR" smtClean="0"/>
              <a:pPr/>
              <a:t>24/10/2014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49415CB-44B5-4F60-A525-9C978336AC6F}" type="slidenum">
              <a:rPr lang="pt-BR" smtClean="0"/>
              <a:pPr/>
              <a:t>‹nº›</a:t>
            </a:fld>
            <a:endParaRPr lang="pt-BR"/>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257175" y="366184"/>
            <a:ext cx="4629150" cy="1524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257176" y="2046817"/>
            <a:ext cx="2272606" cy="85301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257176" y="2899833"/>
            <a:ext cx="2272606" cy="5268384"/>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2612828" y="2046817"/>
            <a:ext cx="2273498" cy="85301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2612828" y="2899833"/>
            <a:ext cx="2273498" cy="5268384"/>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DEF7730C-3F1D-476B-8314-B9F394CA15CA}" type="datetimeFigureOut">
              <a:rPr lang="pt-BR" smtClean="0"/>
              <a:pPr/>
              <a:t>24/10/2014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C49415CB-44B5-4F60-A525-9C978336AC6F}" type="slidenum">
              <a:rPr lang="pt-BR" smtClean="0"/>
              <a:pPr/>
              <a:t>‹nº›</a:t>
            </a:fld>
            <a:endParaRPr lang="pt-BR"/>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257175" y="366184"/>
            <a:ext cx="4629150" cy="1524000"/>
          </a:xfrm>
          <a:prstGeom prst="rect">
            <a:avLst/>
          </a:prstGeom>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DEF7730C-3F1D-476B-8314-B9F394CA15CA}" type="datetimeFigureOut">
              <a:rPr lang="pt-BR" smtClean="0"/>
              <a:pPr/>
              <a:t>24/10/2014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C49415CB-44B5-4F60-A525-9C978336AC6F}" type="slidenum">
              <a:rPr lang="pt-BR" smtClean="0"/>
              <a:pPr/>
              <a:t>‹nº›</a:t>
            </a:fld>
            <a:endParaRPr lang="pt-B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DEF7730C-3F1D-476B-8314-B9F394CA15CA}" type="datetimeFigureOut">
              <a:rPr lang="pt-BR" smtClean="0"/>
              <a:pPr/>
              <a:t>24/10/2014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C49415CB-44B5-4F60-A525-9C978336AC6F}" type="slidenum">
              <a:rPr lang="pt-BR" smtClean="0"/>
              <a:pPr/>
              <a:t>‹nº›</a:t>
            </a:fld>
            <a:endParaRPr lang="pt-B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57176" y="364067"/>
            <a:ext cx="1692176" cy="154940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2010966" y="364070"/>
            <a:ext cx="2875360" cy="780415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257176" y="1913468"/>
            <a:ext cx="1692176" cy="6254751"/>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DEF7730C-3F1D-476B-8314-B9F394CA15CA}" type="datetimeFigureOut">
              <a:rPr lang="pt-BR" smtClean="0"/>
              <a:pPr/>
              <a:t>24/10/2014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49415CB-44B5-4F60-A525-9C978336AC6F}" type="slidenum">
              <a:rPr lang="pt-BR" smtClean="0"/>
              <a:pPr/>
              <a:t>‹nº›</a:t>
            </a:fld>
            <a:endParaRPr lang="pt-BR"/>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008162" y="6400802"/>
            <a:ext cx="3086100" cy="755651"/>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008162" y="817033"/>
            <a:ext cx="3086100" cy="5486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008162" y="7156453"/>
            <a:ext cx="3086100" cy="107314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DEF7730C-3F1D-476B-8314-B9F394CA15CA}" type="datetimeFigureOut">
              <a:rPr lang="pt-BR" smtClean="0"/>
              <a:pPr/>
              <a:t>24/10/2014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49415CB-44B5-4F60-A525-9C978336AC6F}" type="slidenum">
              <a:rPr lang="pt-BR" smtClean="0"/>
              <a:pPr/>
              <a:t>‹nº›</a:t>
            </a:fld>
            <a:endParaRPr lang="pt-B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ço Reservado para Data 3"/>
          <p:cNvSpPr>
            <a:spLocks noGrp="1"/>
          </p:cNvSpPr>
          <p:nvPr>
            <p:ph type="dt" sz="half" idx="2"/>
          </p:nvPr>
        </p:nvSpPr>
        <p:spPr>
          <a:xfrm>
            <a:off x="257175" y="8475137"/>
            <a:ext cx="120015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DEF7730C-3F1D-476B-8314-B9F394CA15CA}" type="datetimeFigureOut">
              <a:rPr lang="pt-BR" smtClean="0"/>
              <a:pPr/>
              <a:t>24/10/2014</a:t>
            </a:fld>
            <a:endParaRPr lang="pt-BR" dirty="0"/>
          </a:p>
        </p:txBody>
      </p:sp>
      <p:sp>
        <p:nvSpPr>
          <p:cNvPr id="5" name="Espaço Reservado para Rodapé 4"/>
          <p:cNvSpPr>
            <a:spLocks noGrp="1"/>
          </p:cNvSpPr>
          <p:nvPr>
            <p:ph type="ftr" sz="quarter" idx="3"/>
          </p:nvPr>
        </p:nvSpPr>
        <p:spPr>
          <a:xfrm>
            <a:off x="1757363" y="8475137"/>
            <a:ext cx="1628775"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3686175" y="8475137"/>
            <a:ext cx="120015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C49415CB-44B5-4F60-A525-9C978336AC6F}" type="slidenum">
              <a:rPr lang="pt-BR" smtClean="0"/>
              <a:pPr/>
              <a:t>‹nº›</a:t>
            </a:fld>
            <a:endParaRPr lang="pt-BR"/>
          </a:p>
        </p:txBody>
      </p:sp>
      <p:pic>
        <p:nvPicPr>
          <p:cNvPr id="3" name="Imagem 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5143500" cy="810509"/>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143500" cy="9144000"/>
          </a:xfrm>
          <a:prstGeom prst="rect">
            <a:avLst/>
          </a:prstGeom>
        </p:spPr>
      </p:pic>
    </p:spTree>
    <p:extLst>
      <p:ext uri="{BB962C8B-B14F-4D97-AF65-F5344CB8AC3E}">
        <p14:creationId xmlns:p14="http://schemas.microsoft.com/office/powerpoint/2010/main" val="417796281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2" cstate="print"/>
          <a:srcRect/>
          <a:stretch>
            <a:fillRect/>
          </a:stretch>
        </p:blipFill>
        <p:spPr bwMode="auto">
          <a:xfrm rot="20177425">
            <a:off x="753027" y="7363434"/>
            <a:ext cx="2088232" cy="1420682"/>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a:stretch>
            <a:fillRect/>
          </a:stretch>
        </p:blipFill>
        <p:spPr bwMode="auto">
          <a:xfrm>
            <a:off x="2814342" y="7380312"/>
            <a:ext cx="1962558" cy="1331640"/>
          </a:xfrm>
          <a:prstGeom prst="rect">
            <a:avLst/>
          </a:prstGeom>
          <a:noFill/>
          <a:ln w="9525">
            <a:noFill/>
            <a:miter lim="800000"/>
            <a:headEnd/>
            <a:tailEnd/>
          </a:ln>
        </p:spPr>
      </p:pic>
      <p:pic>
        <p:nvPicPr>
          <p:cNvPr id="10" name="Picture 3"/>
          <p:cNvPicPr>
            <a:picLocks noChangeAspect="1" noChangeArrowheads="1"/>
          </p:cNvPicPr>
          <p:nvPr/>
        </p:nvPicPr>
        <p:blipFill>
          <a:blip r:embed="rId4" cstate="print"/>
          <a:srcRect/>
          <a:stretch>
            <a:fillRect/>
          </a:stretch>
        </p:blipFill>
        <p:spPr bwMode="auto">
          <a:xfrm rot="731627">
            <a:off x="1563560" y="6122648"/>
            <a:ext cx="2067694" cy="1405806"/>
          </a:xfrm>
          <a:prstGeom prst="rect">
            <a:avLst/>
          </a:prstGeom>
          <a:noFill/>
          <a:ln w="9525">
            <a:noFill/>
            <a:miter lim="800000"/>
            <a:headEnd/>
            <a:tailEnd/>
          </a:ln>
        </p:spPr>
      </p:pic>
      <p:sp>
        <p:nvSpPr>
          <p:cNvPr id="4" name="Título 1"/>
          <p:cNvSpPr txBox="1">
            <a:spLocks/>
          </p:cNvSpPr>
          <p:nvPr/>
        </p:nvSpPr>
        <p:spPr>
          <a:xfrm>
            <a:off x="195486" y="971600"/>
            <a:ext cx="4822000" cy="1368152"/>
          </a:xfrm>
          <a:prstGeom prst="rect">
            <a:avLst/>
          </a:prstGeom>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000" b="1" dirty="0" smtClean="0"/>
              <a:t>ARTESUS: ARTICULANDO ENSINO E ARTE</a:t>
            </a:r>
            <a:br>
              <a:rPr lang="pt-BR" sz="2000" b="1" dirty="0" smtClean="0"/>
            </a:br>
            <a:r>
              <a:rPr lang="pt-BR" sz="2000" b="1" dirty="0" smtClean="0"/>
              <a:t> </a:t>
            </a:r>
            <a:r>
              <a:rPr lang="pt-BR" sz="1300" u="sng" dirty="0" smtClean="0"/>
              <a:t>Marcia Tereza Campos Marques</a:t>
            </a:r>
            <a:r>
              <a:rPr lang="pt-BR" sz="1300" dirty="0" smtClean="0"/>
              <a:t>, Eremita Val Rafael, Dayana Dourado de Oliveira Costa, Luana Karonine Cordeiro Castro Tavares, Maria Cordélia Lobato de Jesus , Patrícia de Sousa Veras</a:t>
            </a:r>
            <a:r>
              <a:rPr lang="pt-BR" sz="2000" dirty="0" smtClean="0"/>
              <a:t/>
            </a:r>
            <a:br>
              <a:rPr lang="pt-BR" sz="2000" dirty="0" smtClean="0"/>
            </a:br>
            <a:r>
              <a:rPr lang="pt-BR" sz="2000" dirty="0" smtClean="0"/>
              <a:t> Escola Técnica do SUS</a:t>
            </a:r>
            <a:r>
              <a:rPr lang="pt-BR" sz="2000" b="1" dirty="0" smtClean="0"/>
              <a:t> </a:t>
            </a:r>
            <a:r>
              <a:rPr lang="pt-BR" sz="2000" dirty="0" smtClean="0"/>
              <a:t>do Maranhão – ETSUS/MA</a:t>
            </a:r>
            <a:endParaRPr lang="pt-BR" sz="2000" dirty="0"/>
          </a:p>
        </p:txBody>
      </p:sp>
      <p:sp>
        <p:nvSpPr>
          <p:cNvPr id="7" name="Subtítulo 4"/>
          <p:cNvSpPr>
            <a:spLocks noGrp="1"/>
          </p:cNvSpPr>
          <p:nvPr>
            <p:ph type="subTitle" idx="1"/>
          </p:nvPr>
        </p:nvSpPr>
        <p:spPr>
          <a:xfrm>
            <a:off x="267494" y="2339752"/>
            <a:ext cx="4608512" cy="5976664"/>
          </a:xfrm>
        </p:spPr>
        <p:txBody>
          <a:bodyPr>
            <a:normAutofit/>
          </a:bodyPr>
          <a:lstStyle/>
          <a:p>
            <a:pPr algn="l"/>
            <a:r>
              <a:rPr lang="pt-BR" sz="1800" b="1" dirty="0" smtClean="0">
                <a:solidFill>
                  <a:schemeClr val="tx1"/>
                </a:solidFill>
              </a:rPr>
              <a:t>Introdução </a:t>
            </a:r>
          </a:p>
          <a:p>
            <a:pPr algn="just"/>
            <a:r>
              <a:rPr lang="pt-BR" sz="1800" dirty="0" smtClean="0">
                <a:solidFill>
                  <a:schemeClr val="tx1"/>
                </a:solidFill>
              </a:rPr>
              <a:t>A formação técnica dos trabalhadores de nível médio, é componente decisivo para a consolidação da Política Nacional de Saúde, sendo o processo educativo uma reflexão crítica da realidade, no qual o cotidiano do profissional estudante passa a integrar o conjunto de conhecimentos que formam o arcabouço teórico-prático de sua formação. Assim, percebeu-se que a escola poderia incrementar este processo com atividades lúdicas e artísticas, as quais articulassem características do trabalho em saúde com cultura, estimulando o profissional na busca de outros conhecimentos e, considerando que se trata de educação de adultos, com capacidade cognitiva diferenciada. Este trabalho tem como objetivo descrever o processo de ensino-aprendizagem com a utilização da arte. </a:t>
            </a:r>
          </a:p>
          <a:p>
            <a:pPr algn="just"/>
            <a:endParaRPr lang="pt-BR" sz="1600"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3468" y="611560"/>
            <a:ext cx="5056026" cy="1800200"/>
          </a:xfrm>
          <a:prstGeom prst="rect">
            <a:avLst/>
          </a:prstGeom>
        </p:spPr>
        <p:txBody>
          <a:bodyPr vert="horz" lIns="91440" tIns="45720" rIns="91440" bIns="45720" rtlCol="0" anchor="ctr">
            <a:normAutofit/>
          </a:bodyPr>
          <a:lstStyle/>
          <a:p>
            <a:pPr lvl="0" algn="ctr">
              <a:spcBef>
                <a:spcPct val="0"/>
              </a:spcBef>
              <a:defRPr/>
            </a:pPr>
            <a:r>
              <a:rPr lang="pt-BR" b="1" dirty="0" smtClean="0"/>
              <a:t>ARTESUS: ARTICULANDO ENSINO E ARTE</a:t>
            </a:r>
            <a:br>
              <a:rPr lang="pt-BR" b="1" dirty="0" smtClean="0"/>
            </a:br>
            <a:r>
              <a:rPr lang="pt-BR" b="1" dirty="0" smtClean="0"/>
              <a:t> </a:t>
            </a:r>
            <a:r>
              <a:rPr lang="pt-BR" sz="1200" u="sng" dirty="0" smtClean="0"/>
              <a:t>Marcia Tereza Campos Marques</a:t>
            </a:r>
            <a:r>
              <a:rPr lang="pt-BR" sz="1200" dirty="0" smtClean="0"/>
              <a:t>, Eremita Val Rafael, Dayana Dourado de Oliveira Costa, Luana Karonine Cordeiro Castro Tavares, Maria Cordélia Lobato de Jesus , Patrícia de Sousa Veras</a:t>
            </a:r>
            <a:br>
              <a:rPr lang="pt-BR" sz="1200" dirty="0" smtClean="0"/>
            </a:br>
            <a:r>
              <a:rPr lang="pt-BR" sz="1200" dirty="0" smtClean="0"/>
              <a:t> Escola Técnica do SUS</a:t>
            </a:r>
            <a:r>
              <a:rPr lang="pt-BR" sz="1200" b="1" dirty="0" smtClean="0"/>
              <a:t> </a:t>
            </a:r>
            <a:r>
              <a:rPr lang="pt-BR" sz="1200" dirty="0" smtClean="0"/>
              <a:t>do Maranhão – ETSUS/MA</a:t>
            </a:r>
            <a:endParaRPr kumimoji="0" lang="pt-BR" sz="12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Subtítulo 2"/>
          <p:cNvSpPr>
            <a:spLocks noGrp="1"/>
          </p:cNvSpPr>
          <p:nvPr>
            <p:ph type="subTitle" idx="1"/>
          </p:nvPr>
        </p:nvSpPr>
        <p:spPr>
          <a:xfrm>
            <a:off x="270030" y="2195736"/>
            <a:ext cx="4677984" cy="4176464"/>
          </a:xfrm>
        </p:spPr>
        <p:txBody>
          <a:bodyPr>
            <a:normAutofit/>
          </a:bodyPr>
          <a:lstStyle/>
          <a:p>
            <a:pPr algn="l"/>
            <a:r>
              <a:rPr lang="pt-BR" sz="2000" b="1" dirty="0" smtClean="0">
                <a:solidFill>
                  <a:schemeClr val="tx1"/>
                </a:solidFill>
              </a:rPr>
              <a:t>Material e Métodos </a:t>
            </a:r>
          </a:p>
          <a:p>
            <a:pPr algn="just"/>
            <a:r>
              <a:rPr lang="pt-BR" sz="1600" dirty="0" smtClean="0">
                <a:solidFill>
                  <a:schemeClr val="tx1"/>
                </a:solidFill>
              </a:rPr>
              <a:t>Utiliza a metodologia da problematização como instrumento que auxilia o processo de ensino e aprendizagem. Inicialmente realizou-se sessão piloto com os técnicos da escola. Em cada sessão foi apresentado um título e discutido o roteiro, o mesmo contempla a sinopse do título e as questões norteadoras que serão apresentadas em sala de aula, utilizando filmes, jogos, fotografias e músicas. Ao final de cada sessão foram formadas rodas de conversa sobre as principais ideias apresentadas, utilizando roteiro de discussão previamente elaborado. Para finalizar as atividades em sala de aula, são realizados trabalhos em grupo, do tipo mural, folder, colagem, peças teatrais, vídeos, fotografias, musicais, a respeito da temática trabalhada na sessão.</a:t>
            </a:r>
          </a:p>
          <a:p>
            <a:pPr algn="just"/>
            <a:endParaRPr lang="pt-BR" sz="1100" dirty="0">
              <a:solidFill>
                <a:schemeClr val="tx1"/>
              </a:solidFill>
            </a:endParaRPr>
          </a:p>
        </p:txBody>
      </p:sp>
      <p:pic>
        <p:nvPicPr>
          <p:cNvPr id="7" name="Picture 2"/>
          <p:cNvPicPr>
            <a:picLocks noChangeAspect="1" noChangeArrowheads="1"/>
          </p:cNvPicPr>
          <p:nvPr/>
        </p:nvPicPr>
        <p:blipFill>
          <a:blip r:embed="rId2" cstate="print"/>
          <a:srcRect/>
          <a:stretch>
            <a:fillRect/>
          </a:stretch>
        </p:blipFill>
        <p:spPr bwMode="auto">
          <a:xfrm rot="2862199">
            <a:off x="672027" y="6999298"/>
            <a:ext cx="2160240" cy="1464820"/>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2427734" y="6799926"/>
            <a:ext cx="2215045" cy="151715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rot="21237911">
            <a:off x="2548649" y="7573471"/>
            <a:ext cx="2086777" cy="1429299"/>
          </a:xfrm>
          <a:prstGeom prst="rect">
            <a:avLst/>
          </a:prstGeom>
          <a:noFill/>
          <a:ln w="9525">
            <a:noFill/>
            <a:miter lim="800000"/>
            <a:headEnd/>
            <a:tailEnd/>
          </a:ln>
        </p:spPr>
      </p:pic>
      <p:sp>
        <p:nvSpPr>
          <p:cNvPr id="4" name="Título 1"/>
          <p:cNvSpPr txBox="1">
            <a:spLocks/>
          </p:cNvSpPr>
          <p:nvPr/>
        </p:nvSpPr>
        <p:spPr>
          <a:xfrm>
            <a:off x="33468" y="611560"/>
            <a:ext cx="5056026" cy="1800200"/>
          </a:xfrm>
          <a:prstGeom prst="rect">
            <a:avLst/>
          </a:prstGeom>
        </p:spPr>
        <p:txBody>
          <a:bodyPr vert="horz" lIns="91440" tIns="45720" rIns="91440" bIns="45720" rtlCol="0" anchor="ctr">
            <a:normAutofit/>
          </a:bodyPr>
          <a:lstStyle/>
          <a:p>
            <a:pPr lvl="0" algn="ctr">
              <a:spcBef>
                <a:spcPct val="0"/>
              </a:spcBef>
              <a:defRPr/>
            </a:pPr>
            <a:r>
              <a:rPr lang="pt-BR" b="1" dirty="0" smtClean="0"/>
              <a:t>ARTESUS: ARTICULANDO ENSINO E ARTE</a:t>
            </a:r>
            <a:br>
              <a:rPr lang="pt-BR" b="1" dirty="0" smtClean="0"/>
            </a:br>
            <a:r>
              <a:rPr lang="pt-BR" b="1" dirty="0" smtClean="0"/>
              <a:t> </a:t>
            </a:r>
            <a:r>
              <a:rPr lang="pt-BR" sz="1200" u="sng" dirty="0" smtClean="0"/>
              <a:t>Marcia Tereza Campos Marques</a:t>
            </a:r>
            <a:r>
              <a:rPr lang="pt-BR" sz="1200" dirty="0" smtClean="0"/>
              <a:t>, Eremita Val Rafael, Dayana Dourado de Oliveira Costa, Luana Karonine Cordeiro Castro Tavares, Maria Cordélia Lobato de Jesus , Patrícia de Sousa Veras</a:t>
            </a:r>
            <a:br>
              <a:rPr lang="pt-BR" sz="1200" dirty="0" smtClean="0"/>
            </a:br>
            <a:r>
              <a:rPr lang="pt-BR" sz="1200" dirty="0" smtClean="0"/>
              <a:t> Escola Técnica do SUS</a:t>
            </a:r>
            <a:r>
              <a:rPr lang="pt-BR" sz="1200" b="1" dirty="0" smtClean="0"/>
              <a:t> </a:t>
            </a:r>
            <a:r>
              <a:rPr lang="pt-BR" sz="1200" dirty="0" smtClean="0"/>
              <a:t>do Maranhão – ETSUS/MA</a:t>
            </a:r>
            <a:endParaRPr kumimoji="0" lang="pt-BR" sz="12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Subtítulo 2"/>
          <p:cNvSpPr>
            <a:spLocks noGrp="1"/>
          </p:cNvSpPr>
          <p:nvPr>
            <p:ph type="subTitle" idx="1"/>
          </p:nvPr>
        </p:nvSpPr>
        <p:spPr>
          <a:xfrm>
            <a:off x="213488" y="2195736"/>
            <a:ext cx="4734526" cy="5904656"/>
          </a:xfrm>
        </p:spPr>
        <p:txBody>
          <a:bodyPr>
            <a:normAutofit lnSpcReduction="10000"/>
          </a:bodyPr>
          <a:lstStyle/>
          <a:p>
            <a:pPr algn="l"/>
            <a:r>
              <a:rPr lang="pt-BR" sz="2000" b="1" dirty="0" smtClean="0">
                <a:solidFill>
                  <a:schemeClr val="tx1"/>
                </a:solidFill>
              </a:rPr>
              <a:t>Resultados</a:t>
            </a:r>
          </a:p>
          <a:p>
            <a:pPr algn="just"/>
            <a:r>
              <a:rPr lang="pt-BR" sz="1600" dirty="0" smtClean="0">
                <a:solidFill>
                  <a:schemeClr val="tx1"/>
                </a:solidFill>
              </a:rPr>
              <a:t>A primeira sessão de cada título acontece na ETSUS/MA, como um Projeto Piloto, com a presença dos técnicos da escola, inserindo-os nos processos de ensino. Após as discussões, e consolidadas as sugestões, o produto é encaminhado para a Gestão de Projetos que finaliza o processo com a gravação dos CDs/DVDs e os encaminha à Biblioteca para serem catalogados e posteriormente utilizados em sala de aula. O Projeto ArteSUS desenvolve de forma lúdica o processo ensino aprendizagem nos cursos da ETSUS/MA, por meio da análise crítica de títulos ligados ao cinema, música, poesia, fotografia, pintura entre outras formas de expressão da cultura. O projeto possibilita a ampliação dos campos de informação acerca das ciências, artes e tecnologias no processo de formação técnica e desenvolvimento do senso crítico, estético e de cidadania nos estudantes da ETSUS/MA. Instrumento pedagógico que conjuga diversos saberes, extrapolando o conhecimento técnico. O método atende às especificidades da Metodologia Problematizadora e pode ser utilizado nos cursos, e nas capacitações pedagógicas. Observou-se o engajamento dos técnicos da escola no processo de elaboração das sessões bem como da interação entre os setores. </a:t>
            </a:r>
            <a:endParaRPr lang="pt-BR" sz="2000"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a:stretch>
            <a:fillRect/>
          </a:stretch>
        </p:blipFill>
        <p:spPr bwMode="auto">
          <a:xfrm>
            <a:off x="2427734" y="4355976"/>
            <a:ext cx="2493182" cy="1691680"/>
          </a:xfrm>
          <a:prstGeom prst="rect">
            <a:avLst/>
          </a:prstGeom>
          <a:noFill/>
          <a:ln w="9525">
            <a:noFill/>
            <a:miter lim="800000"/>
            <a:headEnd/>
            <a:tailEnd/>
          </a:ln>
        </p:spPr>
      </p:pic>
      <p:sp>
        <p:nvSpPr>
          <p:cNvPr id="4" name="Título 1"/>
          <p:cNvSpPr txBox="1">
            <a:spLocks/>
          </p:cNvSpPr>
          <p:nvPr/>
        </p:nvSpPr>
        <p:spPr>
          <a:xfrm>
            <a:off x="33468" y="611560"/>
            <a:ext cx="5056026" cy="1800200"/>
          </a:xfrm>
          <a:prstGeom prst="rect">
            <a:avLst/>
          </a:prstGeom>
        </p:spPr>
        <p:txBody>
          <a:bodyPr vert="horz" lIns="91440" tIns="45720" rIns="91440" bIns="45720" rtlCol="0" anchor="ctr">
            <a:normAutofit/>
          </a:bodyPr>
          <a:lstStyle/>
          <a:p>
            <a:pPr lvl="0" algn="ctr">
              <a:spcBef>
                <a:spcPct val="0"/>
              </a:spcBef>
              <a:defRPr/>
            </a:pPr>
            <a:r>
              <a:rPr lang="pt-BR" b="1" dirty="0" smtClean="0"/>
              <a:t>ARTESUS: ARTICULANDO ENSINO E ARTE</a:t>
            </a:r>
            <a:br>
              <a:rPr lang="pt-BR" b="1" dirty="0" smtClean="0"/>
            </a:br>
            <a:r>
              <a:rPr lang="pt-BR" b="1" dirty="0" smtClean="0"/>
              <a:t> </a:t>
            </a:r>
            <a:r>
              <a:rPr lang="pt-BR" sz="1200" u="sng" dirty="0" smtClean="0"/>
              <a:t>Marcia Tereza Campos Marques</a:t>
            </a:r>
            <a:r>
              <a:rPr lang="pt-BR" sz="1200" dirty="0" smtClean="0"/>
              <a:t>, Eremita Val Rafael, Dayana Dourado de Oliveira Costa, Luana Karonine Cordeiro Castro Tavares, Maria Cordélia Lobato de Jesus , Patrícia de Sousa Veras</a:t>
            </a:r>
            <a:br>
              <a:rPr lang="pt-BR" sz="1200" dirty="0" smtClean="0"/>
            </a:br>
            <a:r>
              <a:rPr lang="pt-BR" sz="1200" dirty="0" smtClean="0"/>
              <a:t> Escola Técnica do SUS</a:t>
            </a:r>
            <a:r>
              <a:rPr lang="pt-BR" sz="1200" b="1" dirty="0" smtClean="0"/>
              <a:t> </a:t>
            </a:r>
            <a:r>
              <a:rPr lang="pt-BR" sz="1200" dirty="0" smtClean="0"/>
              <a:t>do Maranhão – ETSUS/MA</a:t>
            </a:r>
            <a:endParaRPr kumimoji="0" lang="pt-BR" sz="1200" b="1"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ítulo 2"/>
          <p:cNvSpPr>
            <a:spLocks noGrp="1"/>
          </p:cNvSpPr>
          <p:nvPr>
            <p:ph type="subTitle" idx="1"/>
          </p:nvPr>
        </p:nvSpPr>
        <p:spPr>
          <a:xfrm>
            <a:off x="198022" y="2123728"/>
            <a:ext cx="4891472" cy="6192688"/>
          </a:xfrm>
        </p:spPr>
        <p:txBody>
          <a:bodyPr>
            <a:noAutofit/>
          </a:bodyPr>
          <a:lstStyle/>
          <a:p>
            <a:pPr lvl="0" algn="just"/>
            <a:r>
              <a:rPr lang="pt-BR" sz="1600" b="1" dirty="0" smtClean="0">
                <a:solidFill>
                  <a:schemeClr val="tx1"/>
                </a:solidFill>
              </a:rPr>
              <a:t>Conclusões</a:t>
            </a:r>
            <a:r>
              <a:rPr lang="pt-BR" sz="1600" dirty="0" smtClean="0">
                <a:solidFill>
                  <a:schemeClr val="tx1"/>
                </a:solidFill>
              </a:rPr>
              <a:t> – A experiência de utilização de outros recursos pedagógicos e didáticos contribui para a reflexão do cotidiano, para a problematização da realidade, para apropriação dos conhecimentos, e por consequência à mudança da realidade. A construção de conhecimentos acontece em diversas áreas, proporcionando ao discentes a possibilidade de enxergar o mundo por  diversas óticas. </a:t>
            </a:r>
            <a:r>
              <a:rPr lang="pt-BR" sz="1600" b="1" dirty="0" smtClean="0">
                <a:solidFill>
                  <a:schemeClr val="tx1"/>
                </a:solidFill>
              </a:rPr>
              <a:t>Contribuições</a:t>
            </a:r>
            <a:r>
              <a:rPr lang="pt-BR" sz="1600" dirty="0" smtClean="0">
                <a:solidFill>
                  <a:schemeClr val="tx1"/>
                </a:solidFill>
              </a:rPr>
              <a:t>. Favorece o crescimento pessoal e profissional de todos os envolvidos, consolidando a metodologia da problematização. </a:t>
            </a:r>
          </a:p>
          <a:p>
            <a:pPr lvl="0" algn="just"/>
            <a:r>
              <a:rPr lang="pt-BR" sz="1600" dirty="0" smtClean="0">
                <a:solidFill>
                  <a:schemeClr val="tx1"/>
                </a:solidFill>
              </a:rPr>
              <a:t>REFERÊNCIAS</a:t>
            </a:r>
          </a:p>
          <a:p>
            <a:pPr marL="457200" lvl="0" indent="-457200" algn="l">
              <a:buFont typeface="+mj-lt"/>
              <a:buAutoNum type="arabicPeriod"/>
            </a:pPr>
            <a:r>
              <a:rPr lang="pt-BR" sz="1600" dirty="0" smtClean="0">
                <a:solidFill>
                  <a:schemeClr val="tx1"/>
                </a:solidFill>
              </a:rPr>
              <a:t>Filho RL B. Educação profissional no Brasil: novos rumos. Revista Ibero-americana. Maio - Agosto 1999.</a:t>
            </a:r>
          </a:p>
          <a:p>
            <a:pPr marL="457200" lvl="0" indent="-457200" algn="l">
              <a:buFont typeface="+mj-lt"/>
              <a:buAutoNum type="arabicPeriod"/>
            </a:pPr>
            <a:r>
              <a:rPr lang="pt-BR" sz="1600" dirty="0" smtClean="0">
                <a:solidFill>
                  <a:schemeClr val="tx1"/>
                </a:solidFill>
              </a:rPr>
              <a:t>Cyrino EG; </a:t>
            </a:r>
            <a:r>
              <a:rPr lang="pt-BR" sz="1600" dirty="0" err="1" smtClean="0">
                <a:solidFill>
                  <a:schemeClr val="tx1"/>
                </a:solidFill>
              </a:rPr>
              <a:t>Toralles-Pereira</a:t>
            </a:r>
            <a:r>
              <a:rPr lang="pt-BR" sz="1600" dirty="0" smtClean="0">
                <a:solidFill>
                  <a:schemeClr val="tx1"/>
                </a:solidFill>
              </a:rPr>
              <a:t> ML. Trabalhando com estratégias de ensino-aprendizado por descoberta na área da saúde: a problematização e a aprendizagem baseada em problemas. Cad. Saúde Pública, Rio de Janeiro, 20(3): 780-788, </a:t>
            </a:r>
            <a:r>
              <a:rPr lang="pt-BR" sz="1600" dirty="0" err="1" smtClean="0">
                <a:solidFill>
                  <a:schemeClr val="tx1"/>
                </a:solidFill>
              </a:rPr>
              <a:t>mai-jun</a:t>
            </a:r>
            <a:r>
              <a:rPr lang="pt-BR" sz="1600" dirty="0" smtClean="0">
                <a:solidFill>
                  <a:schemeClr val="tx1"/>
                </a:solidFill>
              </a:rPr>
              <a:t>, 2004.</a:t>
            </a:r>
          </a:p>
          <a:p>
            <a:pPr marL="457200" lvl="0" indent="-457200" algn="l">
              <a:buFont typeface="+mj-lt"/>
              <a:buAutoNum type="arabicPeriod"/>
            </a:pPr>
            <a:r>
              <a:rPr lang="pt-BR" sz="1600" dirty="0" err="1" smtClean="0">
                <a:solidFill>
                  <a:schemeClr val="tx1"/>
                </a:solidFill>
              </a:rPr>
              <a:t>Davini</a:t>
            </a:r>
            <a:r>
              <a:rPr lang="pt-BR" sz="1600" dirty="0" smtClean="0">
                <a:solidFill>
                  <a:schemeClr val="tx1"/>
                </a:solidFill>
              </a:rPr>
              <a:t> MC. Do processo de aprender ao de ensinar. Texto elaborado para a Capacitação Pedagógica de Instrutores/Supervisores do Programa de Formação de Pessoal de Nível Médio em Saúde (Projeto Larga Escala), mediante consultoria à OPAS, Brasília, 1983.</a:t>
            </a:r>
          </a:p>
          <a:p>
            <a:pPr lvl="0" algn="just"/>
            <a:endParaRPr lang="pt-BR" sz="1600" dirty="0" smtClean="0">
              <a:solidFill>
                <a:schemeClr val="tx1"/>
              </a:solidFill>
            </a:endParaRPr>
          </a:p>
        </p:txBody>
      </p:sp>
    </p:spTree>
    <p:extLst>
      <p:ext uri="{BB962C8B-B14F-4D97-AF65-F5344CB8AC3E}">
        <p14:creationId xmlns:p14="http://schemas.microsoft.com/office/powerpoint/2010/main" val="404507906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TotalTime>
  <Words>670</Words>
  <Application>Microsoft Office PowerPoint</Application>
  <PresentationFormat>Apresentação na tela (16:9)</PresentationFormat>
  <Paragraphs>15</Paragraphs>
  <Slides>5</Slides>
  <Notes>0</Notes>
  <HiddenSlides>0</HiddenSlides>
  <MMClips>0</MMClips>
  <ScaleCrop>false</ScaleCrop>
  <HeadingPairs>
    <vt:vector size="4" baseType="variant">
      <vt:variant>
        <vt:lpstr>Tema</vt:lpstr>
      </vt:variant>
      <vt:variant>
        <vt:i4>1</vt:i4>
      </vt:variant>
      <vt:variant>
        <vt:lpstr>Títulos de slides</vt:lpstr>
      </vt:variant>
      <vt:variant>
        <vt:i4>5</vt:i4>
      </vt:variant>
    </vt:vector>
  </HeadingPairs>
  <TitlesOfParts>
    <vt:vector size="6" baseType="lpstr">
      <vt:lpstr>Tema do Office</vt:lpstr>
      <vt:lpstr>Apresentação do PowerPoint</vt:lpstr>
      <vt:lpstr>Apresentação do PowerPoint</vt:lpstr>
      <vt:lpstr>Apresentação do PowerPoint</vt:lpstr>
      <vt:lpstr>Apresentação do PowerPoint</vt:lpstr>
      <vt:lpstr>Apresentação do PowerPoint</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Trabalhos da Categoria: Neuroreabilitação</dc:title>
  <dc:creator>.</dc:creator>
  <cp:lastModifiedBy>Nubia Brelaz Nunes</cp:lastModifiedBy>
  <cp:revision>28</cp:revision>
  <dcterms:created xsi:type="dcterms:W3CDTF">2012-06-25T20:02:38Z</dcterms:created>
  <dcterms:modified xsi:type="dcterms:W3CDTF">2014-10-24T19:59:12Z</dcterms:modified>
</cp:coreProperties>
</file>