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5" r:id="rId2"/>
    <p:sldId id="264" r:id="rId3"/>
    <p:sldId id="263" r:id="rId4"/>
    <p:sldId id="259" r:id="rId5"/>
    <p:sldId id="260" r:id="rId6"/>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60"/>
  </p:normalViewPr>
  <p:slideViewPr>
    <p:cSldViewPr>
      <p:cViewPr>
        <p:scale>
          <a:sx n="154" d="100"/>
          <a:sy n="154" d="100"/>
        </p:scale>
        <p:origin x="-1680" y="420"/>
      </p:cViewPr>
      <p:guideLst>
        <p:guide orient="horz" pos="2880"/>
        <p:guide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19F91-AD43-4500-98CC-A24D6BC6590B}" type="datetimeFigureOut">
              <a:rPr lang="pt-BR" smtClean="0"/>
              <a:t>23/10/2014</a:t>
            </a:fld>
            <a:endParaRPr lang="pt-BR"/>
          </a:p>
        </p:txBody>
      </p:sp>
      <p:sp>
        <p:nvSpPr>
          <p:cNvPr id="4" name="Espaço Reservado para Imagem de Slide 3"/>
          <p:cNvSpPr>
            <a:spLocks noGrp="1" noRot="1" noChangeAspect="1"/>
          </p:cNvSpPr>
          <p:nvPr>
            <p:ph type="sldImg" idx="2"/>
          </p:nvPr>
        </p:nvSpPr>
        <p:spPr>
          <a:xfrm>
            <a:off x="2463800" y="685800"/>
            <a:ext cx="19304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68192-0D8A-4FDF-AD6D-AFB4C869DC67}" type="slidenum">
              <a:rPr lang="pt-BR" smtClean="0"/>
              <a:t>‹nº›</a:t>
            </a:fld>
            <a:endParaRPr lang="pt-BR"/>
          </a:p>
        </p:txBody>
      </p:sp>
    </p:spTree>
    <p:extLst>
      <p:ext uri="{BB962C8B-B14F-4D97-AF65-F5344CB8AC3E}">
        <p14:creationId xmlns:p14="http://schemas.microsoft.com/office/powerpoint/2010/main" val="278943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8268192-0D8A-4FDF-AD6D-AFB4C869DC67}" type="slidenum">
              <a:rPr lang="pt-BR" smtClean="0"/>
              <a:t>2</a:t>
            </a:fld>
            <a:endParaRPr lang="pt-BR"/>
          </a:p>
        </p:txBody>
      </p:sp>
    </p:spTree>
    <p:extLst>
      <p:ext uri="{BB962C8B-B14F-4D97-AF65-F5344CB8AC3E}">
        <p14:creationId xmlns:p14="http://schemas.microsoft.com/office/powerpoint/2010/main" val="48361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71525" y="5181600"/>
            <a:ext cx="360045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57175" y="2133602"/>
            <a:ext cx="4629150" cy="6034617"/>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796778" y="488951"/>
            <a:ext cx="867966" cy="10401300"/>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92882" y="488951"/>
            <a:ext cx="2518172" cy="104013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257175" y="2133602"/>
            <a:ext cx="4629150" cy="6034617"/>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1" y="5875867"/>
            <a:ext cx="4371975" cy="1816100"/>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06301" y="3875621"/>
            <a:ext cx="4371975"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92882" y="2844802"/>
            <a:ext cx="1693069"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971676" y="2844802"/>
            <a:ext cx="1693069"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7176" y="2046817"/>
            <a:ext cx="2272606"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257176" y="2899833"/>
            <a:ext cx="2272606"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2612828" y="2046817"/>
            <a:ext cx="2273498"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2612828" y="2899833"/>
            <a:ext cx="2273498"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6184"/>
            <a:ext cx="4629150" cy="1524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6" y="364067"/>
            <a:ext cx="1692176" cy="154940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2010966" y="364070"/>
            <a:ext cx="2875360"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257176" y="1913468"/>
            <a:ext cx="1692176"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2"/>
            <a:ext cx="3086100" cy="7556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008162" y="817033"/>
            <a:ext cx="30861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008162" y="7156453"/>
            <a:ext cx="30861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EF7730C-3F1D-476B-8314-B9F394CA15CA}" type="datetimeFigureOut">
              <a:rPr lang="pt-BR" smtClean="0"/>
              <a:pPr/>
              <a:t>23/10/2014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49415CB-44B5-4F60-A525-9C978336AC6F}"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257175" y="8475137"/>
            <a:ext cx="12001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EF7730C-3F1D-476B-8314-B9F394CA15CA}" type="datetimeFigureOut">
              <a:rPr lang="pt-BR" smtClean="0"/>
              <a:pPr/>
              <a:t>23/10/2014</a:t>
            </a:fld>
            <a:endParaRPr lang="pt-BR" dirty="0"/>
          </a:p>
        </p:txBody>
      </p:sp>
      <p:sp>
        <p:nvSpPr>
          <p:cNvPr id="5" name="Espaço Reservado para Rodapé 4"/>
          <p:cNvSpPr>
            <a:spLocks noGrp="1"/>
          </p:cNvSpPr>
          <p:nvPr>
            <p:ph type="ftr" sz="quarter" idx="3"/>
          </p:nvPr>
        </p:nvSpPr>
        <p:spPr>
          <a:xfrm>
            <a:off x="1757363" y="8475137"/>
            <a:ext cx="16287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7"/>
            <a:ext cx="12001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49415CB-44B5-4F60-A525-9C978336AC6F}" type="slidenum">
              <a:rPr lang="pt-BR" smtClean="0"/>
              <a:pPr/>
              <a:t>‹nº›</a:t>
            </a:fld>
            <a:endParaRPr lang="pt-BR"/>
          </a:p>
        </p:txBody>
      </p:sp>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5143500" cy="81050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9144000"/>
          </a:xfrm>
          <a:prstGeom prst="rect">
            <a:avLst/>
          </a:prstGeom>
        </p:spPr>
      </p:pic>
    </p:spTree>
    <p:extLst>
      <p:ext uri="{BB962C8B-B14F-4D97-AF65-F5344CB8AC3E}">
        <p14:creationId xmlns:p14="http://schemas.microsoft.com/office/powerpoint/2010/main" val="41779628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411510" y="2627784"/>
            <a:ext cx="4428492" cy="6048672"/>
          </a:xfrm>
        </p:spPr>
        <p:txBody>
          <a:bodyPr>
            <a:normAutofit fontScale="25000" lnSpcReduction="20000"/>
          </a:bodyPr>
          <a:lstStyle/>
          <a:p>
            <a:endParaRPr lang="pt-BR" sz="6400" b="1" dirty="0" smtClean="0">
              <a:solidFill>
                <a:schemeClr val="tx1"/>
              </a:solidFill>
            </a:endParaRPr>
          </a:p>
          <a:p>
            <a:endParaRPr lang="pt-BR" sz="6400" b="1" dirty="0" smtClean="0">
              <a:solidFill>
                <a:schemeClr val="tx1"/>
              </a:solidFill>
            </a:endParaRPr>
          </a:p>
          <a:p>
            <a:r>
              <a:rPr lang="pt-BR" sz="6400" b="1" dirty="0" smtClean="0">
                <a:solidFill>
                  <a:schemeClr val="tx1"/>
                </a:solidFill>
                <a:latin typeface="Times New Roman" pitchFamily="18" charset="0"/>
                <a:cs typeface="Times New Roman" pitchFamily="18" charset="0"/>
              </a:rPr>
              <a:t>Introdução</a:t>
            </a:r>
          </a:p>
          <a:p>
            <a:endParaRPr lang="pt-BR" sz="6400" b="1" dirty="0" smtClean="0">
              <a:solidFill>
                <a:schemeClr val="tx1"/>
              </a:solidFill>
              <a:latin typeface="Times New Roman" pitchFamily="18" charset="0"/>
              <a:cs typeface="Times New Roman" pitchFamily="18" charset="0"/>
            </a:endParaRPr>
          </a:p>
          <a:p>
            <a:pPr algn="just"/>
            <a:r>
              <a:rPr lang="pt-BR" sz="6400" dirty="0">
                <a:solidFill>
                  <a:schemeClr val="tx1"/>
                </a:solidFill>
                <a:latin typeface="Times New Roman" pitchFamily="18" charset="0"/>
                <a:cs typeface="Times New Roman" pitchFamily="18" charset="0"/>
              </a:rPr>
              <a:t>O Plano Estratégico Situacional (PES) é um método de planejamento por problemas e trata, principalmente, dos problemas mal estruturados e complexos, para os quais não existe solução normativa ou previamente conhecida. O Plano Estratégico Situacional foi realizado pela Equipe da Estratégia Saúde da Família (ESF), módulo 2,Bairro Santa Isabel, na cidade de Parnaíba –PI, inseridos no Curso Técnico em Agente Comunitário de Saúde </a:t>
            </a:r>
            <a:r>
              <a:rPr lang="pt-BR" sz="6400" dirty="0" smtClean="0">
                <a:solidFill>
                  <a:schemeClr val="tx1"/>
                </a:solidFill>
                <a:latin typeface="Times New Roman" pitchFamily="18" charset="0"/>
                <a:cs typeface="Times New Roman" pitchFamily="18" charset="0"/>
              </a:rPr>
              <a:t>(ACS</a:t>
            </a:r>
            <a:r>
              <a:rPr lang="pt-BR" sz="6400" dirty="0">
                <a:solidFill>
                  <a:schemeClr val="tx1"/>
                </a:solidFill>
                <a:latin typeface="Times New Roman" pitchFamily="18" charset="0"/>
                <a:cs typeface="Times New Roman" pitchFamily="18" charset="0"/>
              </a:rPr>
              <a:t>),após detectarem em rodas de conversas e discursões em sala de aula  na disciplina de Saúde Ambiental, que o principal problema ambiental da comunidade do Alto do Moreno, zona rural do bairro citado, era o acúmulo de lixo dentro das residências e nas ruas, com</a:t>
            </a:r>
            <a:r>
              <a:rPr lang="pt-BR" sz="6400" b="1" dirty="0">
                <a:solidFill>
                  <a:schemeClr val="tx1"/>
                </a:solidFill>
                <a:effectLst>
                  <a:outerShdw blurRad="38100" dist="38100" dir="2700000" algn="tl" rotWithShape="0">
                    <a:srgbClr val="000000">
                      <a:alpha val="43000"/>
                    </a:srgbClr>
                  </a:outerShdw>
                </a:effectLst>
                <a:latin typeface="Times New Roman" pitchFamily="18" charset="0"/>
                <a:cs typeface="Times New Roman" pitchFamily="18" charset="0"/>
              </a:rPr>
              <a:t> </a:t>
            </a:r>
            <a:r>
              <a:rPr lang="pt-BR" sz="6400" dirty="0">
                <a:solidFill>
                  <a:schemeClr val="tx1"/>
                </a:solidFill>
                <a:latin typeface="Times New Roman" pitchFamily="18" charset="0"/>
                <a:cs typeface="Times New Roman" pitchFamily="18" charset="0"/>
              </a:rPr>
              <a:t>disposição do mesmo a céu aberto, coleta inadequada e as práticas sanitárias da população em relação a estes resíduos insuficientes, o que estava repercutindo diretamente nas condições de saúde da </a:t>
            </a:r>
            <a:r>
              <a:rPr lang="pt-BR" sz="6400" dirty="0" smtClean="0">
                <a:solidFill>
                  <a:schemeClr val="tx1"/>
                </a:solidFill>
                <a:latin typeface="Times New Roman" pitchFamily="18" charset="0"/>
                <a:cs typeface="Times New Roman" pitchFamily="18" charset="0"/>
              </a:rPr>
              <a:t>população e </a:t>
            </a:r>
            <a:r>
              <a:rPr lang="pt-BR" sz="6400" dirty="0">
                <a:solidFill>
                  <a:schemeClr val="tx1"/>
                </a:solidFill>
                <a:latin typeface="Times New Roman" pitchFamily="18" charset="0"/>
                <a:cs typeface="Times New Roman" pitchFamily="18" charset="0"/>
              </a:rPr>
              <a:t>trazendo inúmeras doenças como: diarreia, dengue, verminoses, entre outras. O presente trabalho teve como objetivo construir o Plano Estratégico Situacional na comunidade do Alto Moreno, Bairro Santa Isabel, na cidade de Parnaíba-PI. Frente a isso, foi proposto a aplicação do PES com intervenção direta dos alunos. </a:t>
            </a:r>
            <a:endParaRPr lang="pt-BR" sz="6400" b="1" dirty="0" smtClean="0">
              <a:solidFill>
                <a:schemeClr val="tx1"/>
              </a:solidFill>
              <a:latin typeface="Times New Roman" pitchFamily="18" charset="0"/>
              <a:cs typeface="Times New Roman" pitchFamily="18" charset="0"/>
            </a:endParaRPr>
          </a:p>
        </p:txBody>
      </p:sp>
      <p:sp>
        <p:nvSpPr>
          <p:cNvPr id="6" name="Título 1"/>
          <p:cNvSpPr txBox="1">
            <a:spLocks/>
          </p:cNvSpPr>
          <p:nvPr/>
        </p:nvSpPr>
        <p:spPr>
          <a:xfrm>
            <a:off x="51470" y="827584"/>
            <a:ext cx="5040560" cy="2016224"/>
          </a:xfrm>
          <a:prstGeom prst="rect">
            <a:avLst/>
          </a:prstGeom>
        </p:spPr>
        <p:txBody>
          <a:bodyPr vert="horz" lIns="91440" tIns="45720" rIns="91440" bIns="45720" rtlCol="0" anchor="ctr">
            <a:normAutofit fontScale="25000" lnSpcReduction="20000"/>
          </a:bodyPr>
          <a:lstStyle/>
          <a:p>
            <a:pPr algn="ctr">
              <a:spcBef>
                <a:spcPct val="0"/>
              </a:spcBef>
              <a:defRPr/>
            </a:pPr>
            <a:endParaRPr lang="pt-BR" sz="7200" b="1" dirty="0" smtClean="0">
              <a:latin typeface="Times New Roman" pitchFamily="18" charset="0"/>
              <a:cs typeface="Times New Roman" pitchFamily="18" charset="0"/>
            </a:endParaRPr>
          </a:p>
          <a:p>
            <a:pPr algn="ctr">
              <a:spcBef>
                <a:spcPct val="0"/>
              </a:spcBef>
              <a:defRPr/>
            </a:pPr>
            <a:r>
              <a:rPr lang="pt-BR" sz="6400" b="1" dirty="0" smtClean="0">
                <a:latin typeface="Times New Roman" pitchFamily="18" charset="0"/>
                <a:cs typeface="Times New Roman" pitchFamily="18" charset="0"/>
              </a:rPr>
              <a:t>PLANO </a:t>
            </a:r>
            <a:r>
              <a:rPr lang="pt-BR" sz="6400" b="1" dirty="0">
                <a:latin typeface="Times New Roman" pitchFamily="18" charset="0"/>
                <a:cs typeface="Times New Roman" pitchFamily="18" charset="0"/>
              </a:rPr>
              <a:t>ESTRATÉGICO SITUACIONAL:ACÚMULO DE LIXO NA COMUNIDADE ALTO DO MORENO, BAIRRO SANTA ISABEL, NA CIDADE DE PARNAÍBA-PI.</a:t>
            </a:r>
          </a:p>
          <a:p>
            <a:pPr algn="just">
              <a:spcBef>
                <a:spcPct val="0"/>
              </a:spcBef>
              <a:defRPr/>
            </a:pPr>
            <a:r>
              <a:rPr lang="pt-BR" sz="6400" b="1" dirty="0">
                <a:latin typeface="Times New Roman" pitchFamily="18" charset="0"/>
                <a:cs typeface="Times New Roman" pitchFamily="18" charset="0"/>
              </a:rPr>
              <a:t/>
            </a:r>
            <a:br>
              <a:rPr lang="pt-BR" sz="6400" b="1" dirty="0">
                <a:latin typeface="Times New Roman" pitchFamily="18" charset="0"/>
                <a:cs typeface="Times New Roman" pitchFamily="18" charset="0"/>
              </a:rPr>
            </a:br>
            <a:r>
              <a:rPr lang="pt-BR" sz="4800" b="1" dirty="0" smtClean="0">
                <a:latin typeface="Times New Roman" pitchFamily="18" charset="0"/>
                <a:cs typeface="Times New Roman" pitchFamily="18" charset="0"/>
              </a:rPr>
              <a:t>Autores: Ana </a:t>
            </a:r>
            <a:r>
              <a:rPr lang="pt-BR" sz="4800" b="1" dirty="0">
                <a:latin typeface="Times New Roman" pitchFamily="18" charset="0"/>
                <a:cs typeface="Times New Roman" pitchFamily="18" charset="0"/>
              </a:rPr>
              <a:t>Cristina Galeno</a:t>
            </a:r>
            <a:r>
              <a:rPr lang="pt-BR" sz="4800" b="1" dirty="0" smtClean="0">
                <a:latin typeface="Times New Roman" pitchFamily="18" charset="0"/>
                <a:cs typeface="Times New Roman" pitchFamily="18" charset="0"/>
              </a:rPr>
              <a:t>; Francisco </a:t>
            </a:r>
            <a:r>
              <a:rPr lang="pt-BR" sz="4800" b="1" dirty="0">
                <a:latin typeface="Times New Roman" pitchFamily="18" charset="0"/>
                <a:cs typeface="Times New Roman" pitchFamily="18" charset="0"/>
              </a:rPr>
              <a:t>das Chagas Linhares</a:t>
            </a:r>
            <a:r>
              <a:rPr lang="pt-BR" sz="4800" b="1" dirty="0" smtClean="0">
                <a:latin typeface="Times New Roman" pitchFamily="18" charset="0"/>
                <a:cs typeface="Times New Roman" pitchFamily="18" charset="0"/>
              </a:rPr>
              <a:t>; </a:t>
            </a:r>
            <a:r>
              <a:rPr lang="pt-BR" sz="4800" b="1" dirty="0" err="1" smtClean="0">
                <a:latin typeface="Times New Roman" pitchFamily="18" charset="0"/>
                <a:cs typeface="Times New Roman" pitchFamily="18" charset="0"/>
              </a:rPr>
              <a:t>Leonice</a:t>
            </a:r>
            <a:r>
              <a:rPr lang="pt-BR" sz="4800" b="1" dirty="0" smtClean="0">
                <a:latin typeface="Times New Roman" pitchFamily="18" charset="0"/>
                <a:cs typeface="Times New Roman" pitchFamily="18" charset="0"/>
              </a:rPr>
              <a:t> </a:t>
            </a:r>
            <a:r>
              <a:rPr lang="pt-BR" sz="4800" b="1" dirty="0">
                <a:latin typeface="Times New Roman" pitchFamily="18" charset="0"/>
                <a:cs typeface="Times New Roman" pitchFamily="18" charset="0"/>
              </a:rPr>
              <a:t>Souza; Maria Aparecida Mendes; Maria Claudia Sousa; Maria da Graça dos Santos. </a:t>
            </a:r>
          </a:p>
          <a:p>
            <a:pPr algn="just">
              <a:spcBef>
                <a:spcPct val="0"/>
              </a:spcBef>
              <a:defRPr/>
            </a:pPr>
            <a:endParaRPr lang="pt-BR" sz="4800" dirty="0">
              <a:latin typeface="Times New Roman" pitchFamily="18" charset="0"/>
              <a:cs typeface="Times New Roman" pitchFamily="18" charset="0"/>
            </a:endParaRPr>
          </a:p>
          <a:p>
            <a:r>
              <a:rPr lang="pt-BR" sz="4800" b="1" dirty="0">
                <a:latin typeface="Times New Roman" pitchFamily="18" charset="0"/>
                <a:cs typeface="Times New Roman" pitchFamily="18" charset="0"/>
              </a:rPr>
              <a:t>Orientadora: Fernanda </a:t>
            </a:r>
            <a:r>
              <a:rPr lang="pt-BR" sz="4800" b="1" dirty="0" err="1">
                <a:latin typeface="Times New Roman" pitchFamily="18" charset="0"/>
                <a:cs typeface="Times New Roman" pitchFamily="18" charset="0"/>
              </a:rPr>
              <a:t>Muálem</a:t>
            </a:r>
            <a:r>
              <a:rPr lang="pt-BR" sz="4800" b="1" dirty="0">
                <a:latin typeface="Times New Roman" pitchFamily="18" charset="0"/>
                <a:cs typeface="Times New Roman" pitchFamily="18" charset="0"/>
              </a:rPr>
              <a:t> de Moraes Mendes</a:t>
            </a:r>
            <a:endParaRPr lang="pt-BR" sz="4800" dirty="0">
              <a:latin typeface="Times New Roman" pitchFamily="18" charset="0"/>
              <a:cs typeface="Times New Roman" pitchFamily="18" charset="0"/>
            </a:endParaRPr>
          </a:p>
          <a:p>
            <a:pPr lvl="0">
              <a:spcBef>
                <a:spcPct val="0"/>
              </a:spcBef>
              <a:defRPr/>
            </a:pPr>
            <a:r>
              <a:rPr lang="pt-BR" sz="4800" b="1" dirty="0">
                <a:latin typeface="Times New Roman" pitchFamily="18" charset="0"/>
                <a:cs typeface="Times New Roman" pitchFamily="18" charset="0"/>
              </a:rPr>
              <a:t/>
            </a:r>
            <a:br>
              <a:rPr lang="pt-BR" sz="4800" b="1" dirty="0">
                <a:latin typeface="Times New Roman" pitchFamily="18" charset="0"/>
                <a:cs typeface="Times New Roman" pitchFamily="18" charset="0"/>
              </a:rPr>
            </a:br>
            <a:r>
              <a:rPr lang="pt-BR" sz="4800" b="1" dirty="0">
                <a:latin typeface="Times New Roman" pitchFamily="18" charset="0"/>
                <a:cs typeface="Times New Roman" pitchFamily="18" charset="0"/>
              </a:rPr>
              <a:t>Instituição: ET- SUS PIAUÍ</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486" y="2843808"/>
            <a:ext cx="4752528" cy="5544616"/>
          </a:xfrm>
        </p:spPr>
        <p:txBody>
          <a:bodyPr>
            <a:noAutofit/>
          </a:bodyPr>
          <a:lstStyle/>
          <a:p>
            <a:r>
              <a:rPr lang="pt-BR" sz="1600" b="1" dirty="0" smtClean="0">
                <a:solidFill>
                  <a:schemeClr val="tx1"/>
                </a:solidFill>
                <a:latin typeface="Times New Roman" pitchFamily="18" charset="0"/>
                <a:cs typeface="Times New Roman" pitchFamily="18" charset="0"/>
              </a:rPr>
              <a:t>Material e Métodos</a:t>
            </a:r>
            <a:endParaRPr lang="pt-BR" sz="1600" dirty="0">
              <a:solidFill>
                <a:schemeClr val="tx1"/>
              </a:solidFill>
              <a:latin typeface="Times New Roman" pitchFamily="18" charset="0"/>
              <a:cs typeface="Times New Roman" pitchFamily="18" charset="0"/>
            </a:endParaRPr>
          </a:p>
          <a:p>
            <a:pPr algn="just"/>
            <a:r>
              <a:rPr lang="pt-BR" sz="1600" dirty="0">
                <a:solidFill>
                  <a:schemeClr val="tx1"/>
                </a:solidFill>
                <a:latin typeface="Times New Roman" pitchFamily="18" charset="0"/>
                <a:cs typeface="Times New Roman" pitchFamily="18" charset="0"/>
              </a:rPr>
              <a:t>   Em discursões e rodas de conversas na sala de aula, da disciplina de Saúde Ambiental no Curso Técnico em Agente Comunitário de Saúde(ACS), foram levantados os principais problemas ambientais acometidos nas comunidades que estariam repercutindo na saúde local. Frente a isso, foi proposto a realização de um Plano Estratégico Situacional com intervenção dos alunos. Inicialmente houve a aplicação de questionário para saber o nível de conhecimento da população sobre o problema levantado. Com problemas já detectados, esses foram levados para construção do Plano Estratégico Situacional (PES). O cenário para implementação do PES foi a Comunidade do Alto do Moreno, Bairro Santa Isabel, na cidade de Parnaíba-PI . Os recursos humanos implicados nesse processo foram alunos do Curso Técnico em ACS, do módulo 2 da Estratégia Saúde da Família , da cidade de Parnaíba-PI , a população local e os professores do curso. O PES contemplava: as ações, os responsáveis, o material necessário, o cronograma das ações, as responsabilidades e os indicadores alcançados. Foi aplicado entre os dias 11 e 15 de abril de 2014 com ações de visitas domiciliares , atividades educativas e mutirão do lixo.</a:t>
            </a:r>
            <a:endParaRPr lang="pt-BR" sz="1600" b="1" dirty="0" smtClean="0">
              <a:solidFill>
                <a:schemeClr val="tx1"/>
              </a:solidFill>
              <a:latin typeface="Times New Roman" pitchFamily="18" charset="0"/>
              <a:cs typeface="Times New Roman" pitchFamily="18" charset="0"/>
            </a:endParaRPr>
          </a:p>
        </p:txBody>
      </p:sp>
      <p:sp>
        <p:nvSpPr>
          <p:cNvPr id="5" name="Título 1"/>
          <p:cNvSpPr txBox="1">
            <a:spLocks/>
          </p:cNvSpPr>
          <p:nvPr/>
        </p:nvSpPr>
        <p:spPr>
          <a:xfrm>
            <a:off x="51470" y="827584"/>
            <a:ext cx="5040560" cy="2304256"/>
          </a:xfrm>
          <a:prstGeom prst="rect">
            <a:avLst/>
          </a:prstGeom>
        </p:spPr>
        <p:txBody>
          <a:bodyPr vert="horz" lIns="91440" tIns="45720" rIns="91440" bIns="45720" rtlCol="0" anchor="ctr">
            <a:normAutofit fontScale="32500" lnSpcReduction="20000"/>
          </a:bodyPr>
          <a:lstStyle/>
          <a:p>
            <a:pPr algn="ctr">
              <a:spcBef>
                <a:spcPct val="0"/>
              </a:spcBef>
              <a:defRPr/>
            </a:pPr>
            <a:r>
              <a:rPr lang="pt-BR" sz="4900" b="1" dirty="0" smtClean="0">
                <a:latin typeface="Times New Roman" pitchFamily="18" charset="0"/>
                <a:cs typeface="Times New Roman" pitchFamily="18" charset="0"/>
              </a:rPr>
              <a:t>PLANO </a:t>
            </a:r>
            <a:r>
              <a:rPr lang="pt-BR" sz="4900" b="1" dirty="0">
                <a:latin typeface="Times New Roman" pitchFamily="18" charset="0"/>
                <a:cs typeface="Times New Roman" pitchFamily="18" charset="0"/>
              </a:rPr>
              <a:t>ESTRATÉGICO SITUACIONAL:ACÚMULO DE LIXO NA COMUNIDADE ALTO DO MORENO, BAIRRO SANTA ISABEL, NA CIDADE DE PARNAÍBA-PI.</a:t>
            </a:r>
          </a:p>
          <a:p>
            <a:pPr algn="just">
              <a:spcBef>
                <a:spcPct val="0"/>
              </a:spcBef>
              <a:defRPr/>
            </a:pPr>
            <a:endParaRPr lang="pt-BR" sz="3700" b="1" dirty="0" smtClean="0">
              <a:latin typeface="Times New Roman" pitchFamily="18" charset="0"/>
              <a:cs typeface="Times New Roman" pitchFamily="18" charset="0"/>
            </a:endParaRPr>
          </a:p>
          <a:p>
            <a:pPr algn="just">
              <a:spcBef>
                <a:spcPct val="0"/>
              </a:spcBef>
              <a:defRPr/>
            </a:pPr>
            <a:r>
              <a:rPr lang="pt-BR" sz="3700" b="1" dirty="0" smtClean="0">
                <a:latin typeface="Times New Roman" pitchFamily="18" charset="0"/>
                <a:cs typeface="Times New Roman" pitchFamily="18" charset="0"/>
              </a:rPr>
              <a:t>Autores</a:t>
            </a:r>
            <a:r>
              <a:rPr lang="pt-BR" sz="3700" b="1" dirty="0">
                <a:latin typeface="Times New Roman" pitchFamily="18" charset="0"/>
                <a:cs typeface="Times New Roman" pitchFamily="18" charset="0"/>
              </a:rPr>
              <a:t>: Ana Cristina Galeno</a:t>
            </a:r>
            <a:r>
              <a:rPr lang="pt-BR" sz="3700" b="1" dirty="0" smtClean="0">
                <a:latin typeface="Times New Roman" pitchFamily="18" charset="0"/>
                <a:cs typeface="Times New Roman" pitchFamily="18" charset="0"/>
              </a:rPr>
              <a:t>; Francisco </a:t>
            </a:r>
            <a:r>
              <a:rPr lang="pt-BR" sz="3700" b="1" dirty="0">
                <a:latin typeface="Times New Roman" pitchFamily="18" charset="0"/>
                <a:cs typeface="Times New Roman" pitchFamily="18" charset="0"/>
              </a:rPr>
              <a:t>das Chagas Linhares</a:t>
            </a:r>
            <a:r>
              <a:rPr lang="pt-BR" sz="3700" b="1" dirty="0" smtClean="0">
                <a:latin typeface="Times New Roman" pitchFamily="18" charset="0"/>
                <a:cs typeface="Times New Roman" pitchFamily="18" charset="0"/>
              </a:rPr>
              <a:t>; </a:t>
            </a:r>
            <a:r>
              <a:rPr lang="pt-BR" sz="3700" b="1" dirty="0" err="1" smtClean="0">
                <a:latin typeface="Times New Roman" pitchFamily="18" charset="0"/>
                <a:cs typeface="Times New Roman" pitchFamily="18" charset="0"/>
              </a:rPr>
              <a:t>Leonice</a:t>
            </a:r>
            <a:r>
              <a:rPr lang="pt-BR" sz="3700" b="1" dirty="0" smtClean="0">
                <a:latin typeface="Times New Roman" pitchFamily="18" charset="0"/>
                <a:cs typeface="Times New Roman" pitchFamily="18" charset="0"/>
              </a:rPr>
              <a:t> </a:t>
            </a:r>
            <a:r>
              <a:rPr lang="pt-BR" sz="3700" b="1" dirty="0">
                <a:latin typeface="Times New Roman" pitchFamily="18" charset="0"/>
                <a:cs typeface="Times New Roman" pitchFamily="18" charset="0"/>
              </a:rPr>
              <a:t>Souza; Maria Aparecida Mendes; Maria Claudia Sousa; Maria da Graça dos Santos. </a:t>
            </a:r>
          </a:p>
          <a:p>
            <a:pPr algn="just">
              <a:spcBef>
                <a:spcPct val="0"/>
              </a:spcBef>
              <a:defRPr/>
            </a:pPr>
            <a:endParaRPr lang="pt-BR" sz="3700" dirty="0">
              <a:latin typeface="Times New Roman" pitchFamily="18" charset="0"/>
              <a:cs typeface="Times New Roman" pitchFamily="18" charset="0"/>
            </a:endParaRPr>
          </a:p>
          <a:p>
            <a:r>
              <a:rPr lang="pt-BR" sz="3700" b="1" dirty="0">
                <a:latin typeface="Times New Roman" pitchFamily="18" charset="0"/>
                <a:cs typeface="Times New Roman" pitchFamily="18" charset="0"/>
              </a:rPr>
              <a:t>Orientadora: Fernanda </a:t>
            </a:r>
            <a:r>
              <a:rPr lang="pt-BR" sz="3700" b="1" dirty="0" err="1">
                <a:latin typeface="Times New Roman" pitchFamily="18" charset="0"/>
                <a:cs typeface="Times New Roman" pitchFamily="18" charset="0"/>
              </a:rPr>
              <a:t>Muálem</a:t>
            </a:r>
            <a:r>
              <a:rPr lang="pt-BR" sz="3700" b="1" dirty="0">
                <a:latin typeface="Times New Roman" pitchFamily="18" charset="0"/>
                <a:cs typeface="Times New Roman" pitchFamily="18" charset="0"/>
              </a:rPr>
              <a:t> de Moraes Mendes</a:t>
            </a:r>
            <a:endParaRPr lang="pt-BR" sz="3700" dirty="0">
              <a:latin typeface="Times New Roman" pitchFamily="18" charset="0"/>
              <a:cs typeface="Times New Roman" pitchFamily="18" charset="0"/>
            </a:endParaRPr>
          </a:p>
          <a:p>
            <a:pPr lvl="0">
              <a:spcBef>
                <a:spcPct val="0"/>
              </a:spcBef>
              <a:defRPr/>
            </a:pPr>
            <a:r>
              <a:rPr lang="pt-BR" sz="3700" b="1" dirty="0">
                <a:latin typeface="Times New Roman" pitchFamily="18" charset="0"/>
                <a:cs typeface="Times New Roman" pitchFamily="18" charset="0"/>
              </a:rPr>
              <a:t/>
            </a:r>
            <a:br>
              <a:rPr lang="pt-BR" sz="3700" b="1" dirty="0">
                <a:latin typeface="Times New Roman" pitchFamily="18" charset="0"/>
                <a:cs typeface="Times New Roman" pitchFamily="18" charset="0"/>
              </a:rPr>
            </a:br>
            <a:r>
              <a:rPr lang="pt-BR" sz="3700" b="1" dirty="0">
                <a:latin typeface="Times New Roman" pitchFamily="18" charset="0"/>
                <a:cs typeface="Times New Roman" pitchFamily="18" charset="0"/>
              </a:rPr>
              <a:t>Instituição: ET- SUS PIAUÍ</a:t>
            </a:r>
          </a:p>
          <a:p>
            <a:pPr lvl="0">
              <a:spcBef>
                <a:spcPct val="0"/>
              </a:spcBef>
              <a:defRPr/>
            </a:pPr>
            <a:endParaRPr lang="pt-BR" sz="21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a:spLocks noGrp="1"/>
          </p:cNvSpPr>
          <p:nvPr>
            <p:ph type="subTitle" idx="1"/>
          </p:nvPr>
        </p:nvSpPr>
        <p:spPr>
          <a:xfrm>
            <a:off x="528523" y="2915816"/>
            <a:ext cx="4086454" cy="1008112"/>
          </a:xfrm>
        </p:spPr>
        <p:txBody>
          <a:bodyPr>
            <a:normAutofit/>
          </a:bodyPr>
          <a:lstStyle/>
          <a:p>
            <a:pPr algn="l"/>
            <a:endParaRPr lang="pt-BR" sz="2000" dirty="0"/>
          </a:p>
        </p:txBody>
      </p:sp>
      <p:sp>
        <p:nvSpPr>
          <p:cNvPr id="9" name="Título 1"/>
          <p:cNvSpPr txBox="1">
            <a:spLocks/>
          </p:cNvSpPr>
          <p:nvPr/>
        </p:nvSpPr>
        <p:spPr>
          <a:xfrm>
            <a:off x="51471" y="755576"/>
            <a:ext cx="5040560" cy="2376264"/>
          </a:xfrm>
          <a:prstGeom prst="rect">
            <a:avLst/>
          </a:prstGeom>
        </p:spPr>
        <p:txBody>
          <a:bodyPr vert="horz" lIns="91440" tIns="45720" rIns="91440" bIns="45720" rtlCol="0" anchor="ctr">
            <a:normAutofit fontScale="32500" lnSpcReduction="20000"/>
          </a:bodyPr>
          <a:lstStyle/>
          <a:p>
            <a:pPr algn="ctr">
              <a:spcBef>
                <a:spcPct val="0"/>
              </a:spcBef>
              <a:defRPr/>
            </a:pPr>
            <a:endParaRPr lang="pt-BR" sz="4900" b="1" dirty="0" smtClean="0">
              <a:latin typeface="Times New Roman" pitchFamily="18" charset="0"/>
              <a:cs typeface="Times New Roman" pitchFamily="18" charset="0"/>
            </a:endParaRPr>
          </a:p>
          <a:p>
            <a:pPr algn="ctr">
              <a:spcBef>
                <a:spcPct val="0"/>
              </a:spcBef>
              <a:defRPr/>
            </a:pPr>
            <a:r>
              <a:rPr lang="pt-BR" sz="4900" b="1" dirty="0" smtClean="0">
                <a:latin typeface="Times New Roman" pitchFamily="18" charset="0"/>
                <a:cs typeface="Times New Roman" pitchFamily="18" charset="0"/>
              </a:rPr>
              <a:t>PLANO </a:t>
            </a:r>
            <a:r>
              <a:rPr lang="pt-BR" sz="4900" b="1" dirty="0">
                <a:latin typeface="Times New Roman" pitchFamily="18" charset="0"/>
                <a:cs typeface="Times New Roman" pitchFamily="18" charset="0"/>
              </a:rPr>
              <a:t>ESTRATÉGICO SITUACIONAL:ACÚMULO DE LIXO NA COMUNIDADE ALTO DO MORENO, BAIRRO SANTA ISABEL, NA CIDADE DE PARNAÍBA-PI</a:t>
            </a:r>
            <a:r>
              <a:rPr lang="pt-BR" sz="4900" b="1" dirty="0" smtClean="0">
                <a:latin typeface="Times New Roman" pitchFamily="18" charset="0"/>
                <a:cs typeface="Times New Roman" pitchFamily="18" charset="0"/>
              </a:rPr>
              <a:t>.</a:t>
            </a:r>
          </a:p>
          <a:p>
            <a:pPr algn="just">
              <a:spcBef>
                <a:spcPct val="0"/>
              </a:spcBef>
              <a:defRPr/>
            </a:pPr>
            <a:r>
              <a:rPr lang="pt-BR" sz="3700" b="1" dirty="0">
                <a:latin typeface="Times New Roman" pitchFamily="18" charset="0"/>
                <a:cs typeface="Times New Roman" pitchFamily="18" charset="0"/>
              </a:rPr>
              <a:t/>
            </a:r>
            <a:br>
              <a:rPr lang="pt-BR" sz="3700" b="1" dirty="0">
                <a:latin typeface="Times New Roman" pitchFamily="18" charset="0"/>
                <a:cs typeface="Times New Roman" pitchFamily="18" charset="0"/>
              </a:rPr>
            </a:br>
            <a:r>
              <a:rPr lang="pt-BR" sz="3700" b="1" dirty="0">
                <a:latin typeface="Times New Roman" pitchFamily="18" charset="0"/>
                <a:cs typeface="Times New Roman" pitchFamily="18" charset="0"/>
              </a:rPr>
              <a:t>Autores: Ana Cristina Galeno</a:t>
            </a:r>
            <a:r>
              <a:rPr lang="pt-BR" sz="3700" b="1" dirty="0" smtClean="0">
                <a:latin typeface="Times New Roman" pitchFamily="18" charset="0"/>
                <a:cs typeface="Times New Roman" pitchFamily="18" charset="0"/>
              </a:rPr>
              <a:t>; Francisco </a:t>
            </a:r>
            <a:r>
              <a:rPr lang="pt-BR" sz="3700" b="1" dirty="0">
                <a:latin typeface="Times New Roman" pitchFamily="18" charset="0"/>
                <a:cs typeface="Times New Roman" pitchFamily="18" charset="0"/>
              </a:rPr>
              <a:t>das Chagas Linhares</a:t>
            </a:r>
            <a:r>
              <a:rPr lang="pt-BR" sz="3700" b="1" dirty="0" smtClean="0">
                <a:latin typeface="Times New Roman" pitchFamily="18" charset="0"/>
                <a:cs typeface="Times New Roman" pitchFamily="18" charset="0"/>
              </a:rPr>
              <a:t>; </a:t>
            </a:r>
            <a:r>
              <a:rPr lang="pt-BR" sz="3700" b="1" dirty="0" err="1" smtClean="0">
                <a:latin typeface="Times New Roman" pitchFamily="18" charset="0"/>
                <a:cs typeface="Times New Roman" pitchFamily="18" charset="0"/>
              </a:rPr>
              <a:t>Leonice</a:t>
            </a:r>
            <a:r>
              <a:rPr lang="pt-BR" sz="3700" b="1" dirty="0" smtClean="0">
                <a:latin typeface="Times New Roman" pitchFamily="18" charset="0"/>
                <a:cs typeface="Times New Roman" pitchFamily="18" charset="0"/>
              </a:rPr>
              <a:t> </a:t>
            </a:r>
            <a:r>
              <a:rPr lang="pt-BR" sz="3700" b="1" dirty="0">
                <a:latin typeface="Times New Roman" pitchFamily="18" charset="0"/>
                <a:cs typeface="Times New Roman" pitchFamily="18" charset="0"/>
              </a:rPr>
              <a:t>Souza; Maria Aparecida Mendes; Maria Claudia Sousa; Maria da Graça dos </a:t>
            </a:r>
            <a:r>
              <a:rPr lang="pt-BR" sz="3700" b="1" dirty="0" smtClean="0">
                <a:latin typeface="Times New Roman" pitchFamily="18" charset="0"/>
                <a:cs typeface="Times New Roman" pitchFamily="18" charset="0"/>
              </a:rPr>
              <a:t>Santos</a:t>
            </a:r>
            <a:r>
              <a:rPr lang="pt-BR" sz="3700" b="1" dirty="0">
                <a:latin typeface="Times New Roman" pitchFamily="18" charset="0"/>
                <a:cs typeface="Times New Roman" pitchFamily="18" charset="0"/>
              </a:rPr>
              <a:t>. </a:t>
            </a:r>
            <a:endParaRPr lang="pt-BR" sz="3700" b="1" dirty="0" smtClean="0">
              <a:latin typeface="Times New Roman" pitchFamily="18" charset="0"/>
              <a:cs typeface="Times New Roman" pitchFamily="18" charset="0"/>
            </a:endParaRPr>
          </a:p>
          <a:p>
            <a:pPr algn="just">
              <a:spcBef>
                <a:spcPct val="0"/>
              </a:spcBef>
              <a:defRPr/>
            </a:pPr>
            <a:endParaRPr lang="pt-BR" sz="3700" dirty="0">
              <a:latin typeface="Times New Roman" pitchFamily="18" charset="0"/>
              <a:cs typeface="Times New Roman" pitchFamily="18" charset="0"/>
            </a:endParaRPr>
          </a:p>
          <a:p>
            <a:r>
              <a:rPr lang="pt-BR" sz="3700" b="1" dirty="0">
                <a:latin typeface="Times New Roman" pitchFamily="18" charset="0"/>
                <a:cs typeface="Times New Roman" pitchFamily="18" charset="0"/>
              </a:rPr>
              <a:t>Orientadora: Fernanda </a:t>
            </a:r>
            <a:r>
              <a:rPr lang="pt-BR" sz="3700" b="1" dirty="0" err="1">
                <a:latin typeface="Times New Roman" pitchFamily="18" charset="0"/>
                <a:cs typeface="Times New Roman" pitchFamily="18" charset="0"/>
              </a:rPr>
              <a:t>Muálem</a:t>
            </a:r>
            <a:r>
              <a:rPr lang="pt-BR" sz="3700" b="1" dirty="0">
                <a:latin typeface="Times New Roman" pitchFamily="18" charset="0"/>
                <a:cs typeface="Times New Roman" pitchFamily="18" charset="0"/>
              </a:rPr>
              <a:t> de Moraes Mendes</a:t>
            </a:r>
            <a:endParaRPr lang="pt-BR" sz="3700" dirty="0">
              <a:latin typeface="Times New Roman" pitchFamily="18" charset="0"/>
              <a:cs typeface="Times New Roman" pitchFamily="18" charset="0"/>
            </a:endParaRPr>
          </a:p>
          <a:p>
            <a:pPr lvl="0">
              <a:spcBef>
                <a:spcPct val="0"/>
              </a:spcBef>
              <a:defRPr/>
            </a:pPr>
            <a:r>
              <a:rPr lang="pt-BR" sz="3700" b="1" dirty="0">
                <a:latin typeface="Times New Roman" pitchFamily="18" charset="0"/>
                <a:cs typeface="Times New Roman" pitchFamily="18" charset="0"/>
              </a:rPr>
              <a:t/>
            </a:r>
            <a:br>
              <a:rPr lang="pt-BR" sz="3700" b="1" dirty="0">
                <a:latin typeface="Times New Roman" pitchFamily="18" charset="0"/>
                <a:cs typeface="Times New Roman" pitchFamily="18" charset="0"/>
              </a:rPr>
            </a:br>
            <a:r>
              <a:rPr lang="pt-BR" sz="3700" b="1" dirty="0">
                <a:latin typeface="Times New Roman" pitchFamily="18" charset="0"/>
                <a:cs typeface="Times New Roman" pitchFamily="18" charset="0"/>
              </a:rPr>
              <a:t>Instituição: ET- SUS </a:t>
            </a:r>
            <a:r>
              <a:rPr lang="pt-BR" sz="3700" b="1" dirty="0" smtClean="0">
                <a:latin typeface="Times New Roman" pitchFamily="18" charset="0"/>
                <a:cs typeface="Times New Roman" pitchFamily="18" charset="0"/>
              </a:rPr>
              <a:t>PIAUÍ</a:t>
            </a:r>
          </a:p>
          <a:p>
            <a:pPr lvl="0">
              <a:spcBef>
                <a:spcPct val="0"/>
              </a:spcBef>
              <a:defRPr/>
            </a:pPr>
            <a:endParaRPr lang="pt-BR" sz="3700" b="1"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BR"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Espaço Reservado para Conteúdo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99469" y="2915816"/>
            <a:ext cx="2688305" cy="1584176"/>
          </a:xfrm>
          <a:prstGeom prst="rect">
            <a:avLst/>
          </a:prstGeom>
        </p:spPr>
      </p:pic>
      <p:pic>
        <p:nvPicPr>
          <p:cNvPr id="11" name="Imagem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987" y="2915816"/>
            <a:ext cx="224737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Espaço Reservado para Conteúdo 4"/>
          <p:cNvPicPr>
            <a:picLocks/>
          </p:cNvPicPr>
          <p:nvPr/>
        </p:nvPicPr>
        <p:blipFill>
          <a:blip r:embed="rId4" cstate="print">
            <a:extLst>
              <a:ext uri="{28A0092B-C50C-407E-A947-70E740481C1C}">
                <a14:useLocalDpi xmlns:a14="http://schemas.microsoft.com/office/drawing/2010/main" val="0"/>
              </a:ext>
            </a:extLst>
          </a:blip>
          <a:srcRect/>
          <a:stretch>
            <a:fillRect/>
          </a:stretch>
        </p:blipFill>
        <p:spPr>
          <a:xfrm>
            <a:off x="145264" y="4572000"/>
            <a:ext cx="2642510" cy="2093169"/>
          </a:xfrm>
          <a:prstGeom prst="rect">
            <a:avLst/>
          </a:prstGeom>
        </p:spPr>
      </p:pic>
      <p:pic>
        <p:nvPicPr>
          <p:cNvPr id="14" name="Imagem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6987" y="6732240"/>
            <a:ext cx="222459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6987" y="4576877"/>
            <a:ext cx="2247374" cy="208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Espaço Reservado para Conteúdo 4"/>
          <p:cNvPicPr>
            <a:picLocks/>
          </p:cNvPicPr>
          <p:nvPr/>
        </p:nvPicPr>
        <p:blipFill>
          <a:blip r:embed="rId7" cstate="print">
            <a:extLst>
              <a:ext uri="{28A0092B-C50C-407E-A947-70E740481C1C}">
                <a14:useLocalDpi xmlns:a14="http://schemas.microsoft.com/office/drawing/2010/main" val="0"/>
              </a:ext>
            </a:extLst>
          </a:blip>
          <a:srcRect/>
          <a:stretch>
            <a:fillRect/>
          </a:stretch>
        </p:blipFill>
        <p:spPr>
          <a:xfrm>
            <a:off x="145264" y="6754103"/>
            <a:ext cx="2642510" cy="2304256"/>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486" y="2771800"/>
            <a:ext cx="4752528" cy="6192688"/>
          </a:xfrm>
        </p:spPr>
        <p:txBody>
          <a:bodyPr>
            <a:normAutofit fontScale="25000" lnSpcReduction="20000"/>
          </a:bodyPr>
          <a:lstStyle/>
          <a:p>
            <a:endParaRPr lang="pt-BR" sz="6400" b="1" dirty="0" smtClean="0">
              <a:solidFill>
                <a:schemeClr val="tx1"/>
              </a:solidFill>
              <a:latin typeface="Times New Roman" pitchFamily="18" charset="0"/>
              <a:cs typeface="Times New Roman" pitchFamily="18" charset="0"/>
            </a:endParaRPr>
          </a:p>
          <a:p>
            <a:r>
              <a:rPr lang="pt-BR" sz="6400" b="1" dirty="0" smtClean="0">
                <a:solidFill>
                  <a:schemeClr val="tx1"/>
                </a:solidFill>
                <a:latin typeface="Times New Roman" pitchFamily="18" charset="0"/>
                <a:cs typeface="Times New Roman" pitchFamily="18" charset="0"/>
              </a:rPr>
              <a:t>Discussão e Conclusão</a:t>
            </a:r>
          </a:p>
          <a:p>
            <a:pPr algn="just"/>
            <a:r>
              <a:rPr lang="pt-BR" sz="6400" dirty="0" smtClean="0">
                <a:solidFill>
                  <a:schemeClr val="tx1"/>
                </a:solidFill>
                <a:latin typeface="Times New Roman" pitchFamily="18" charset="0"/>
                <a:cs typeface="Times New Roman" pitchFamily="18" charset="0"/>
              </a:rPr>
              <a:t>A </a:t>
            </a:r>
            <a:r>
              <a:rPr lang="pt-BR" sz="6400" dirty="0">
                <a:solidFill>
                  <a:schemeClr val="tx1"/>
                </a:solidFill>
                <a:latin typeface="Times New Roman" pitchFamily="18" charset="0"/>
                <a:cs typeface="Times New Roman" pitchFamily="18" charset="0"/>
              </a:rPr>
              <a:t>construção do Plano Estratégico Situacional da comunidade do Alto Moreno, na cidade de Parnaíba-PI, veio propor melhoria das condições de saúde da população através de medidas alternativas para coleta e retirada do lixo das residências, além de sensibilizar a população sobre sua responsabilidade social frente aos deveres dos órgãos públicos mediante o problema detectado.</a:t>
            </a:r>
            <a:r>
              <a:rPr lang="pt-BR" sz="6400" dirty="0">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t>
            </a:r>
            <a:r>
              <a:rPr lang="pt-BR" sz="6400" dirty="0">
                <a:solidFill>
                  <a:schemeClr val="tx1"/>
                </a:solidFill>
                <a:latin typeface="Times New Roman" pitchFamily="18" charset="0"/>
                <a:cs typeface="Times New Roman" pitchFamily="18" charset="0"/>
              </a:rPr>
              <a:t>A participação da comunidade foi primordial na otimização das ações propostas. Além de conseguimos sensibilizá-las nas atividades educativas e visitas domiciliares realizadas, encontramos estratégias alternativas para retirada do lixo das residências da comunidade com a ajuda de populares.  A realização do mutirão e o uso da carroça para transporte do lixo até o contêiner mais próximo foi à solução encontrada dentro da comunidade</a:t>
            </a:r>
            <a:r>
              <a:rPr lang="pt-BR" sz="6400" dirty="0" smtClean="0">
                <a:solidFill>
                  <a:schemeClr val="tx1"/>
                </a:solidFill>
                <a:latin typeface="Times New Roman" pitchFamily="18" charset="0"/>
                <a:cs typeface="Times New Roman" pitchFamily="18" charset="0"/>
              </a:rPr>
              <a:t>.</a:t>
            </a:r>
            <a:endParaRPr lang="pt-BR" sz="2000" b="1" dirty="0" smtClean="0">
              <a:solidFill>
                <a:schemeClr val="tx1"/>
              </a:solidFill>
              <a:latin typeface="Times New Roman" pitchFamily="18" charset="0"/>
              <a:cs typeface="Times New Roman" pitchFamily="18" charset="0"/>
            </a:endParaRPr>
          </a:p>
          <a:p>
            <a:pPr lvl="0"/>
            <a:endParaRPr lang="pt-BR" sz="2000" b="1" dirty="0">
              <a:solidFill>
                <a:schemeClr val="tx1"/>
              </a:solidFill>
              <a:latin typeface="Times New Roman" pitchFamily="18" charset="0"/>
              <a:cs typeface="Times New Roman" pitchFamily="18" charset="0"/>
            </a:endParaRPr>
          </a:p>
          <a:p>
            <a:pPr lvl="0"/>
            <a:r>
              <a:rPr lang="pt-BR" sz="6400" b="1" dirty="0" smtClean="0">
                <a:solidFill>
                  <a:schemeClr val="tx1"/>
                </a:solidFill>
                <a:latin typeface="Times New Roman" pitchFamily="18" charset="0"/>
                <a:cs typeface="Times New Roman" pitchFamily="18" charset="0"/>
              </a:rPr>
              <a:t>Referências</a:t>
            </a:r>
            <a:endParaRPr lang="pt-BR" sz="6400" dirty="0" smtClean="0">
              <a:latin typeface="Times New Roman" pitchFamily="18" charset="0"/>
              <a:cs typeface="Times New Roman" pitchFamily="18" charset="0"/>
            </a:endParaRPr>
          </a:p>
          <a:p>
            <a:pPr marL="285750" lvl="0" indent="-285750" algn="just">
              <a:buFont typeface="Arial" pitchFamily="34" charset="0"/>
              <a:buChar char="•"/>
            </a:pPr>
            <a:r>
              <a:rPr lang="pt-BR" sz="6400" dirty="0" smtClean="0">
                <a:solidFill>
                  <a:schemeClr val="tx1"/>
                </a:solidFill>
                <a:latin typeface="Times New Roman" pitchFamily="18" charset="0"/>
                <a:cs typeface="Times New Roman" pitchFamily="18" charset="0"/>
              </a:rPr>
              <a:t>MORAES</a:t>
            </a:r>
            <a:r>
              <a:rPr lang="pt-BR" sz="6400" dirty="0">
                <a:solidFill>
                  <a:schemeClr val="tx1"/>
                </a:solidFill>
                <a:latin typeface="Times New Roman" pitchFamily="18" charset="0"/>
                <a:cs typeface="Times New Roman" pitchFamily="18" charset="0"/>
              </a:rPr>
              <a:t>, L. R. S., 1997. Aspectos epidemiológicos relacionados aos resíduos domiciliares urbanos: Um estudo de caso. In: 19</a:t>
            </a:r>
            <a:r>
              <a:rPr lang="pt-BR" sz="6400" u="sng" baseline="30000" dirty="0">
                <a:solidFill>
                  <a:schemeClr val="tx1"/>
                </a:solidFill>
                <a:latin typeface="Times New Roman" pitchFamily="18" charset="0"/>
                <a:cs typeface="Times New Roman" pitchFamily="18" charset="0"/>
              </a:rPr>
              <a:t>o</a:t>
            </a:r>
            <a:r>
              <a:rPr lang="pt-BR" sz="6400" dirty="0">
                <a:solidFill>
                  <a:schemeClr val="tx1"/>
                </a:solidFill>
                <a:latin typeface="Times New Roman" pitchFamily="18" charset="0"/>
                <a:cs typeface="Times New Roman" pitchFamily="18" charset="0"/>
              </a:rPr>
              <a:t> Congresso Brasileiro de Engenharia Sanitária e Ambiental, </a:t>
            </a:r>
            <a:r>
              <a:rPr lang="pt-BR" sz="6400" i="1" dirty="0">
                <a:solidFill>
                  <a:schemeClr val="tx1"/>
                </a:solidFill>
                <a:latin typeface="Times New Roman" pitchFamily="18" charset="0"/>
                <a:cs typeface="Times New Roman" pitchFamily="18" charset="0"/>
              </a:rPr>
              <a:t>Anais,</a:t>
            </a:r>
            <a:r>
              <a:rPr lang="pt-BR" sz="6400" dirty="0">
                <a:solidFill>
                  <a:schemeClr val="tx1"/>
                </a:solidFill>
                <a:latin typeface="Times New Roman" pitchFamily="18" charset="0"/>
                <a:cs typeface="Times New Roman" pitchFamily="18" charset="0"/>
              </a:rPr>
              <a:t> CD-ROM. Foz do Iguaçu: Associação Brasileira de Engenharia Sanitária e </a:t>
            </a:r>
            <a:r>
              <a:rPr lang="pt-BR" sz="6400" dirty="0" smtClean="0">
                <a:solidFill>
                  <a:schemeClr val="tx1"/>
                </a:solidFill>
                <a:latin typeface="Times New Roman" pitchFamily="18" charset="0"/>
                <a:cs typeface="Times New Roman" pitchFamily="18" charset="0"/>
              </a:rPr>
              <a:t>Ambiental.</a:t>
            </a:r>
            <a:endParaRPr lang="pt-BR" sz="6400" dirty="0">
              <a:solidFill>
                <a:schemeClr val="tx1"/>
              </a:solidFill>
              <a:latin typeface="Times New Roman" pitchFamily="18" charset="0"/>
              <a:cs typeface="Times New Roman" pitchFamily="18" charset="0"/>
            </a:endParaRPr>
          </a:p>
          <a:p>
            <a:pPr marL="285750" lvl="0" indent="-285750" algn="just">
              <a:buFont typeface="Arial" pitchFamily="34" charset="0"/>
              <a:buChar char="•"/>
            </a:pPr>
            <a:r>
              <a:rPr lang="pt-BR" sz="6400" dirty="0">
                <a:solidFill>
                  <a:schemeClr val="tx1"/>
                </a:solidFill>
                <a:latin typeface="Times New Roman" pitchFamily="18" charset="0"/>
                <a:cs typeface="Times New Roman" pitchFamily="18" charset="0"/>
              </a:rPr>
              <a:t>SISINNO, C. L. S. &amp; OLIVEIRA, R. M. (org.), 2000. Resíduos Sólidos, Ambiente e Saúde: Uma Visão Multidisciplinar. Rio de Janeiro: Editora </a:t>
            </a:r>
            <a:r>
              <a:rPr lang="pt-BR" sz="6400" dirty="0" smtClean="0">
                <a:solidFill>
                  <a:schemeClr val="tx1"/>
                </a:solidFill>
                <a:latin typeface="Times New Roman" pitchFamily="18" charset="0"/>
                <a:cs typeface="Times New Roman" pitchFamily="18" charset="0"/>
              </a:rPr>
              <a:t>Fiocruz.</a:t>
            </a:r>
            <a:endParaRPr lang="pt-BR" sz="6400" dirty="0">
              <a:solidFill>
                <a:schemeClr val="tx1"/>
              </a:solidFill>
              <a:latin typeface="Times New Roman" pitchFamily="18" charset="0"/>
              <a:cs typeface="Times New Roman" pitchFamily="18" charset="0"/>
            </a:endParaRPr>
          </a:p>
          <a:p>
            <a:pPr algn="l"/>
            <a:endParaRPr lang="pt-BR" sz="2000" b="1" dirty="0" smtClean="0">
              <a:solidFill>
                <a:schemeClr val="tx1"/>
              </a:solidFill>
            </a:endParaRPr>
          </a:p>
        </p:txBody>
      </p:sp>
      <p:sp>
        <p:nvSpPr>
          <p:cNvPr id="5" name="Título 1"/>
          <p:cNvSpPr txBox="1">
            <a:spLocks/>
          </p:cNvSpPr>
          <p:nvPr/>
        </p:nvSpPr>
        <p:spPr>
          <a:xfrm>
            <a:off x="51470" y="755576"/>
            <a:ext cx="5040560" cy="2088232"/>
          </a:xfrm>
          <a:prstGeom prst="rect">
            <a:avLst/>
          </a:prstGeom>
        </p:spPr>
        <p:txBody>
          <a:bodyPr vert="horz" lIns="91440" tIns="45720" rIns="91440" bIns="45720" rtlCol="0" anchor="ctr">
            <a:noAutofit/>
          </a:bodyPr>
          <a:lstStyle/>
          <a:p>
            <a:pPr algn="ctr">
              <a:spcBef>
                <a:spcPct val="0"/>
              </a:spcBef>
              <a:defRPr/>
            </a:pPr>
            <a:endParaRPr lang="pt-BR" sz="1400" b="1" dirty="0" smtClean="0">
              <a:latin typeface="Times New Roman" pitchFamily="18" charset="0"/>
              <a:cs typeface="Times New Roman" pitchFamily="18" charset="0"/>
            </a:endParaRPr>
          </a:p>
          <a:p>
            <a:pPr algn="ctr">
              <a:spcBef>
                <a:spcPct val="0"/>
              </a:spcBef>
              <a:defRPr/>
            </a:pPr>
            <a:endParaRPr lang="pt-BR" sz="1400" b="1" dirty="0">
              <a:latin typeface="Times New Roman" pitchFamily="18" charset="0"/>
              <a:cs typeface="Times New Roman" pitchFamily="18" charset="0"/>
            </a:endParaRPr>
          </a:p>
          <a:p>
            <a:pPr algn="ctr">
              <a:spcBef>
                <a:spcPct val="0"/>
              </a:spcBef>
              <a:defRPr/>
            </a:pPr>
            <a:endParaRPr lang="pt-BR" sz="1600" b="1" dirty="0" smtClean="0">
              <a:latin typeface="Times New Roman" pitchFamily="18" charset="0"/>
              <a:cs typeface="Times New Roman" pitchFamily="18" charset="0"/>
            </a:endParaRPr>
          </a:p>
          <a:p>
            <a:pPr algn="ctr">
              <a:spcBef>
                <a:spcPct val="0"/>
              </a:spcBef>
              <a:defRPr/>
            </a:pPr>
            <a:endParaRPr lang="pt-BR" sz="1600" b="1" dirty="0" smtClean="0">
              <a:latin typeface="Times New Roman" pitchFamily="18" charset="0"/>
              <a:cs typeface="Times New Roman" pitchFamily="18" charset="0"/>
            </a:endParaRPr>
          </a:p>
          <a:p>
            <a:pPr algn="ctr">
              <a:spcBef>
                <a:spcPct val="0"/>
              </a:spcBef>
              <a:defRPr/>
            </a:pPr>
            <a:r>
              <a:rPr lang="pt-BR" sz="1600" b="1" dirty="0" smtClean="0">
                <a:latin typeface="Times New Roman" pitchFamily="18" charset="0"/>
                <a:cs typeface="Times New Roman" pitchFamily="18" charset="0"/>
              </a:rPr>
              <a:t>PLANO </a:t>
            </a:r>
            <a:r>
              <a:rPr lang="pt-BR" sz="1600" b="1" dirty="0">
                <a:latin typeface="Times New Roman" pitchFamily="18" charset="0"/>
                <a:cs typeface="Times New Roman" pitchFamily="18" charset="0"/>
              </a:rPr>
              <a:t>ESTRATÉGICO SITUACIONAL:ACÚMULO DE LIXO NA COMUNIDADE ALTO DO MORENO, BAIRRO SANTA ISABEL, NA CIDADE DE PARNAÍBA-PI.</a:t>
            </a:r>
          </a:p>
          <a:p>
            <a:pPr algn="just">
              <a:spcBef>
                <a:spcPct val="0"/>
              </a:spcBef>
              <a:defRPr/>
            </a:pPr>
            <a:r>
              <a:rPr lang="pt-BR" sz="1050" b="1" dirty="0">
                <a:latin typeface="Times New Roman" pitchFamily="18" charset="0"/>
                <a:cs typeface="Times New Roman" pitchFamily="18" charset="0"/>
              </a:rPr>
              <a:t/>
            </a:r>
            <a:br>
              <a:rPr lang="pt-BR" sz="1050" b="1" dirty="0">
                <a:latin typeface="Times New Roman" pitchFamily="18" charset="0"/>
                <a:cs typeface="Times New Roman" pitchFamily="18" charset="0"/>
              </a:rPr>
            </a:br>
            <a:r>
              <a:rPr lang="pt-BR" sz="1200" b="1" dirty="0">
                <a:latin typeface="Times New Roman" pitchFamily="18" charset="0"/>
                <a:cs typeface="Times New Roman" pitchFamily="18" charset="0"/>
              </a:rPr>
              <a:t>Autores: Ana Cristina Galeno</a:t>
            </a:r>
            <a:r>
              <a:rPr lang="pt-BR" sz="1200" b="1" dirty="0" smtClean="0">
                <a:latin typeface="Times New Roman" pitchFamily="18" charset="0"/>
                <a:cs typeface="Times New Roman" pitchFamily="18" charset="0"/>
              </a:rPr>
              <a:t>; Francisco </a:t>
            </a:r>
            <a:r>
              <a:rPr lang="pt-BR" sz="1200" b="1" dirty="0">
                <a:latin typeface="Times New Roman" pitchFamily="18" charset="0"/>
                <a:cs typeface="Times New Roman" pitchFamily="18" charset="0"/>
              </a:rPr>
              <a:t>das Chagas Linhares</a:t>
            </a:r>
            <a:r>
              <a:rPr lang="pt-BR" sz="1200" b="1" dirty="0" smtClean="0">
                <a:latin typeface="Times New Roman" pitchFamily="18" charset="0"/>
                <a:cs typeface="Times New Roman" pitchFamily="18" charset="0"/>
              </a:rPr>
              <a:t>; </a:t>
            </a:r>
            <a:r>
              <a:rPr lang="pt-BR" sz="1200" b="1" dirty="0" err="1" smtClean="0">
                <a:latin typeface="Times New Roman" pitchFamily="18" charset="0"/>
                <a:cs typeface="Times New Roman" pitchFamily="18" charset="0"/>
              </a:rPr>
              <a:t>Leonice</a:t>
            </a:r>
            <a:r>
              <a:rPr lang="pt-BR" sz="1200" b="1" dirty="0" smtClean="0">
                <a:latin typeface="Times New Roman" pitchFamily="18" charset="0"/>
                <a:cs typeface="Times New Roman" pitchFamily="18" charset="0"/>
              </a:rPr>
              <a:t> </a:t>
            </a:r>
            <a:r>
              <a:rPr lang="pt-BR" sz="1200" b="1" dirty="0">
                <a:latin typeface="Times New Roman" pitchFamily="18" charset="0"/>
                <a:cs typeface="Times New Roman" pitchFamily="18" charset="0"/>
              </a:rPr>
              <a:t>Souza; Maria Aparecida Mendes; Maria Claudia Sousa; Maria da Graça dos Santos. </a:t>
            </a:r>
          </a:p>
          <a:p>
            <a:r>
              <a:rPr lang="pt-BR" sz="1200" b="1" dirty="0" smtClean="0">
                <a:latin typeface="Times New Roman" pitchFamily="18" charset="0"/>
                <a:cs typeface="Times New Roman" pitchFamily="18" charset="0"/>
              </a:rPr>
              <a:t>Orientadora</a:t>
            </a:r>
            <a:r>
              <a:rPr lang="pt-BR" sz="1200" b="1" dirty="0">
                <a:latin typeface="Times New Roman" pitchFamily="18" charset="0"/>
                <a:cs typeface="Times New Roman" pitchFamily="18" charset="0"/>
              </a:rPr>
              <a:t>: Fernanda </a:t>
            </a:r>
            <a:r>
              <a:rPr lang="pt-BR" sz="1200" b="1" dirty="0" err="1">
                <a:latin typeface="Times New Roman" pitchFamily="18" charset="0"/>
                <a:cs typeface="Times New Roman" pitchFamily="18" charset="0"/>
              </a:rPr>
              <a:t>Muálem</a:t>
            </a:r>
            <a:r>
              <a:rPr lang="pt-BR" sz="1200" b="1" dirty="0">
                <a:latin typeface="Times New Roman" pitchFamily="18" charset="0"/>
                <a:cs typeface="Times New Roman" pitchFamily="18" charset="0"/>
              </a:rPr>
              <a:t> de Moraes Mendes</a:t>
            </a:r>
            <a:endParaRPr lang="pt-BR" sz="1200" dirty="0">
              <a:latin typeface="Times New Roman" pitchFamily="18" charset="0"/>
              <a:cs typeface="Times New Roman" pitchFamily="18" charset="0"/>
            </a:endParaRPr>
          </a:p>
          <a:p>
            <a:pPr lvl="0">
              <a:spcBef>
                <a:spcPct val="0"/>
              </a:spcBef>
              <a:defRPr/>
            </a:pPr>
            <a:r>
              <a:rPr lang="pt-BR" sz="1200" b="1" dirty="0" smtClean="0">
                <a:latin typeface="Times New Roman" pitchFamily="18" charset="0"/>
                <a:cs typeface="Times New Roman" pitchFamily="18" charset="0"/>
              </a:rPr>
              <a:t>Instituição</a:t>
            </a:r>
            <a:r>
              <a:rPr lang="pt-BR" sz="1200" b="1" dirty="0">
                <a:latin typeface="Times New Roman" pitchFamily="18" charset="0"/>
                <a:cs typeface="Times New Roman" pitchFamily="18" charset="0"/>
              </a:rPr>
              <a:t>: ET- SUS </a:t>
            </a:r>
            <a:r>
              <a:rPr lang="pt-BR" sz="1200" b="1" dirty="0" smtClean="0">
                <a:latin typeface="Times New Roman" pitchFamily="18" charset="0"/>
                <a:cs typeface="Times New Roman" pitchFamily="18" charset="0"/>
              </a:rPr>
              <a:t>PIAUÍ</a:t>
            </a:r>
          </a:p>
          <a:p>
            <a:pPr lvl="0">
              <a:spcBef>
                <a:spcPct val="0"/>
              </a:spcBef>
              <a:defRPr/>
            </a:pPr>
            <a:endParaRPr lang="pt-BR" sz="1200" b="1" dirty="0" smtClean="0">
              <a:latin typeface="Times New Roman" pitchFamily="18" charset="0"/>
              <a:cs typeface="Times New Roman" pitchFamily="18" charset="0"/>
            </a:endParaRPr>
          </a:p>
          <a:p>
            <a:pPr lvl="0">
              <a:spcBef>
                <a:spcPct val="0"/>
              </a:spcBef>
              <a:defRPr/>
            </a:pPr>
            <a:endParaRPr lang="pt-BR" sz="1200" b="1" dirty="0">
              <a:latin typeface="Times New Roman" pitchFamily="18" charset="0"/>
              <a:cs typeface="Times New Roman" pitchFamily="18" charset="0"/>
            </a:endParaRPr>
          </a:p>
          <a:p>
            <a:pPr algn="ctr">
              <a:spcBef>
                <a:spcPct val="0"/>
              </a:spcBef>
              <a:defRPr/>
            </a:pPr>
            <a:endParaRPr lang="pt-BR" sz="1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754</Words>
  <Application>Microsoft Office PowerPoint</Application>
  <PresentationFormat>Apresentação na tela (16:9)</PresentationFormat>
  <Paragraphs>42</Paragraphs>
  <Slides>5</Slides>
  <Notes>1</Notes>
  <HiddenSlides>0</HiddenSlides>
  <MMClips>0</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Tema do Office</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Trabalhos da Categoria: Neuroreabilitação</dc:title>
  <dc:creator>.</dc:creator>
  <cp:lastModifiedBy>Nubia Brelaz Nunes</cp:lastModifiedBy>
  <cp:revision>79</cp:revision>
  <dcterms:created xsi:type="dcterms:W3CDTF">2012-06-25T20:02:38Z</dcterms:created>
  <dcterms:modified xsi:type="dcterms:W3CDTF">2014-10-23T12:44:10Z</dcterms:modified>
</cp:coreProperties>
</file>