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4" r:id="rId3"/>
    <p:sldId id="263" r:id="rId4"/>
    <p:sldId id="257" r:id="rId5"/>
    <p:sldId id="260" r:id="rId6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012" y="42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2133602"/>
            <a:ext cx="462915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796778" y="488951"/>
            <a:ext cx="867966" cy="10401300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92882" y="488951"/>
            <a:ext cx="2518172" cy="10401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7175" y="2133602"/>
            <a:ext cx="462915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21"/>
            <a:ext cx="4371975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92882" y="2844802"/>
            <a:ext cx="1693069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971676" y="2844802"/>
            <a:ext cx="1693069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6" y="2046817"/>
            <a:ext cx="2272606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6" y="2899833"/>
            <a:ext cx="2272606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8" y="2046817"/>
            <a:ext cx="2273498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8" y="2899833"/>
            <a:ext cx="2273498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6" y="364067"/>
            <a:ext cx="1692176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70"/>
            <a:ext cx="2875360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6" y="1913468"/>
            <a:ext cx="1692176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2"/>
            <a:ext cx="30861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3"/>
            <a:ext cx="30861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730C-3F1D-476B-8314-B9F394CA15CA}" type="datetimeFigureOut">
              <a:rPr lang="pt-BR" smtClean="0"/>
              <a:pPr/>
              <a:t>23/10/2014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7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8105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9628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11510" y="2915816"/>
            <a:ext cx="4428492" cy="5976664"/>
          </a:xfrm>
        </p:spPr>
        <p:txBody>
          <a:bodyPr>
            <a:normAutofit/>
          </a:bodyPr>
          <a:lstStyle/>
          <a:p>
            <a:pPr algn="just"/>
            <a:r>
              <a:rPr lang="pt-BR" sz="1600" b="1" dirty="0" smtClean="0">
                <a:solidFill>
                  <a:schemeClr val="tx1"/>
                </a:solidFill>
              </a:rPr>
              <a:t>Introdução </a:t>
            </a:r>
          </a:p>
          <a:p>
            <a:pPr algn="just"/>
            <a:r>
              <a:rPr lang="en-US" sz="1600" dirty="0" smtClean="0">
                <a:solidFill>
                  <a:schemeClr val="tx1"/>
                </a:solidFill>
              </a:rPr>
              <a:t>A</a:t>
            </a:r>
            <a:r>
              <a:rPr lang="en-US" sz="1600" dirty="0">
                <a:solidFill>
                  <a:schemeClr val="tx1"/>
                </a:solidFill>
              </a:rPr>
              <a:t> </a:t>
            </a:r>
            <a:r>
              <a:rPr lang="en-US" sz="1600" dirty="0" err="1">
                <a:solidFill>
                  <a:schemeClr val="tx1"/>
                </a:solidFill>
              </a:rPr>
              <a:t>Hemoterapia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uma</a:t>
            </a:r>
            <a:r>
              <a:rPr lang="en-US" sz="1600" dirty="0">
                <a:solidFill>
                  <a:schemeClr val="tx1"/>
                </a:solidFill>
              </a:rPr>
              <a:t> das </a:t>
            </a:r>
            <a:r>
              <a:rPr lang="pt-BR" sz="1600" dirty="0" err="1">
                <a:solidFill>
                  <a:schemeClr val="tx1"/>
                </a:solidFill>
              </a:rPr>
              <a:t>áreas</a:t>
            </a:r>
            <a:r>
              <a:rPr lang="pt-BR" sz="1600" dirty="0">
                <a:solidFill>
                  <a:schemeClr val="tx1"/>
                </a:solidFill>
              </a:rPr>
              <a:t> </a:t>
            </a:r>
            <a:r>
              <a:rPr lang="pt-BR" sz="1600" dirty="0" err="1">
                <a:solidFill>
                  <a:schemeClr val="tx1"/>
                </a:solidFill>
              </a:rPr>
              <a:t>estratégicas</a:t>
            </a:r>
            <a:r>
              <a:rPr lang="pt-BR" sz="1600" dirty="0">
                <a:solidFill>
                  <a:schemeClr val="tx1"/>
                </a:solidFill>
              </a:rPr>
              <a:t> do </a:t>
            </a:r>
            <a:r>
              <a:rPr lang="en-US" sz="1600" dirty="0">
                <a:solidFill>
                  <a:schemeClr val="tx1"/>
                </a:solidFill>
              </a:rPr>
              <a:t>PROFAPS</a:t>
            </a:r>
            <a:r>
              <a:rPr lang="pt-BR" sz="1600" dirty="0">
                <a:solidFill>
                  <a:schemeClr val="tx1"/>
                </a:solidFill>
              </a:rPr>
              <a:t> do MS</a:t>
            </a:r>
            <a:r>
              <a:rPr lang="en-US" sz="1600" dirty="0">
                <a:solidFill>
                  <a:schemeClr val="tx1"/>
                </a:solidFill>
              </a:rPr>
              <a:t>. A</a:t>
            </a:r>
            <a:r>
              <a:rPr lang="pt-BR" sz="1600" dirty="0">
                <a:solidFill>
                  <a:schemeClr val="tx1"/>
                </a:solidFill>
              </a:rPr>
              <a:t>pós a publicação das diretrizes para a </a:t>
            </a:r>
            <a:r>
              <a:rPr lang="pt-BR" sz="1600" dirty="0" err="1">
                <a:solidFill>
                  <a:schemeClr val="tx1"/>
                </a:solidFill>
              </a:rPr>
              <a:t>formação</a:t>
            </a:r>
            <a:r>
              <a:rPr lang="pt-BR" sz="1600" dirty="0">
                <a:solidFill>
                  <a:schemeClr val="tx1"/>
                </a:solidFill>
              </a:rPr>
              <a:t> dos </a:t>
            </a:r>
            <a:r>
              <a:rPr lang="pt-BR" sz="1600" dirty="0" err="1">
                <a:solidFill>
                  <a:schemeClr val="tx1"/>
                </a:solidFill>
              </a:rPr>
              <a:t>técnicos</a:t>
            </a:r>
            <a:r>
              <a:rPr lang="pt-BR" sz="1600" dirty="0">
                <a:solidFill>
                  <a:schemeClr val="tx1"/>
                </a:solidFill>
              </a:rPr>
              <a:t> em hemoterapia, os Centros Formadores de Recursos Humanos e Escolas de </a:t>
            </a:r>
            <a:r>
              <a:rPr lang="pt-BR" sz="1600" dirty="0" err="1">
                <a:solidFill>
                  <a:schemeClr val="tx1"/>
                </a:solidFill>
              </a:rPr>
              <a:t>Saúde</a:t>
            </a:r>
            <a:r>
              <a:rPr lang="pt-BR" sz="1600" dirty="0">
                <a:solidFill>
                  <a:schemeClr val="tx1"/>
                </a:solidFill>
              </a:rPr>
              <a:t> </a:t>
            </a:r>
            <a:r>
              <a:rPr lang="pt-BR" sz="1600" dirty="0" err="1">
                <a:solidFill>
                  <a:schemeClr val="tx1"/>
                </a:solidFill>
              </a:rPr>
              <a:t>Pública</a:t>
            </a:r>
            <a:r>
              <a:rPr lang="pt-BR" sz="1600" dirty="0">
                <a:solidFill>
                  <a:schemeClr val="tx1"/>
                </a:solidFill>
              </a:rPr>
              <a:t>, passaram a ofertar os cursos em Hemoterapia. </a:t>
            </a:r>
            <a:endParaRPr lang="pt-BR" sz="1600" dirty="0" smtClean="0">
              <a:solidFill>
                <a:schemeClr val="tx1"/>
              </a:solidFill>
            </a:endParaRPr>
          </a:p>
          <a:p>
            <a:pPr algn="just"/>
            <a:r>
              <a:rPr lang="pt-BR" sz="1600" dirty="0" smtClean="0">
                <a:solidFill>
                  <a:schemeClr val="tx1"/>
                </a:solidFill>
              </a:rPr>
              <a:t>Na </a:t>
            </a:r>
            <a:r>
              <a:rPr lang="pt-BR" sz="1600" dirty="0">
                <a:solidFill>
                  <a:schemeClr val="tx1"/>
                </a:solidFill>
              </a:rPr>
              <a:t>estrutura curricular um dos contextos de estágio é a Triagem e a </a:t>
            </a:r>
            <a:r>
              <a:rPr lang="pt-BR" sz="1600" dirty="0" smtClean="0">
                <a:solidFill>
                  <a:schemeClr val="tx1"/>
                </a:solidFill>
              </a:rPr>
              <a:t>Coleta de Sangue. </a:t>
            </a:r>
            <a:r>
              <a:rPr lang="pt-BR" sz="1600" dirty="0">
                <a:solidFill>
                  <a:schemeClr val="tx1"/>
                </a:solidFill>
              </a:rPr>
              <a:t>Neste cenário várias habilidades relacionadas a comunicação e técnica são necessárias para um atendimento adequado do doador. Desta forma, a simulação realística pode servir como uma estratégia de preparo dos estudantes para a entrada no campo. </a:t>
            </a:r>
            <a:endParaRPr lang="pt-BR" sz="1600" dirty="0" smtClean="0">
              <a:solidFill>
                <a:schemeClr val="tx1"/>
              </a:solidFill>
            </a:endParaRPr>
          </a:p>
          <a:p>
            <a:pPr algn="just"/>
            <a:r>
              <a:rPr lang="pt-BR" sz="1600" dirty="0" smtClean="0">
                <a:solidFill>
                  <a:schemeClr val="tx1"/>
                </a:solidFill>
              </a:rPr>
              <a:t>O </a:t>
            </a:r>
            <a:r>
              <a:rPr lang="pt-BR" sz="1600" dirty="0">
                <a:solidFill>
                  <a:schemeClr val="tx1"/>
                </a:solidFill>
              </a:rPr>
              <a:t>objetivo deste trabalho é relatar a experiência da aproximação do campo de estágio de estudantes do curso de hemoterapia por meio da S</a:t>
            </a:r>
            <a:r>
              <a:rPr lang="pt-BR" sz="1600" dirty="0" smtClean="0">
                <a:solidFill>
                  <a:schemeClr val="tx1"/>
                </a:solidFill>
              </a:rPr>
              <a:t>imulação Realística</a:t>
            </a:r>
            <a:r>
              <a:rPr lang="pt-BR" sz="1600" dirty="0">
                <a:solidFill>
                  <a:schemeClr val="tx1"/>
                </a:solidFill>
              </a:rPr>
              <a:t> </a:t>
            </a:r>
            <a:r>
              <a:rPr lang="pt-BR" sz="1600" dirty="0" smtClean="0">
                <a:solidFill>
                  <a:schemeClr val="tx1"/>
                </a:solidFill>
              </a:rPr>
              <a:t>de Alta Fidelidade.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11510" y="1115616"/>
            <a:ext cx="4320480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1400" b="1" dirty="0">
                <a:latin typeface="+mj-lt"/>
              </a:rPr>
              <a:t>O USO DA </a:t>
            </a:r>
            <a:r>
              <a:rPr lang="en-US" sz="1400" b="1" dirty="0" smtClean="0">
                <a:latin typeface="+mj-lt"/>
              </a:rPr>
              <a:t>SIMULAÇÃO </a:t>
            </a:r>
            <a:r>
              <a:rPr lang="en-US" sz="1400" b="1" dirty="0">
                <a:latin typeface="+mj-lt"/>
              </a:rPr>
              <a:t>REALÍSTICA NO CURSO TÉNICO DE HEMOTERAPIA COMO UMA ESTRATÉGIA PARA APROXIMAÇÃO DO CAMPO DE ESTÁGIO</a:t>
            </a:r>
            <a:endParaRPr lang="pt-BR" sz="1400" b="1" dirty="0">
              <a:latin typeface="+mj-lt"/>
            </a:endParaRPr>
          </a:p>
          <a:p>
            <a:pPr lvl="0" algn="just">
              <a:spcBef>
                <a:spcPct val="0"/>
              </a:spcBef>
              <a:defRPr/>
            </a:pP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Autores: </a:t>
            </a:r>
            <a:r>
              <a:rPr lang="en-US" sz="1400" b="1" dirty="0" smtClean="0">
                <a:latin typeface="+mj-lt"/>
              </a:rPr>
              <a:t>Rosiane </a:t>
            </a:r>
            <a:r>
              <a:rPr lang="en-US" sz="1400" b="1" dirty="0">
                <a:latin typeface="+mj-lt"/>
              </a:rPr>
              <a:t>Mello Zibetti, </a:t>
            </a:r>
            <a:r>
              <a:rPr lang="en-US" sz="1400" b="1" dirty="0" err="1">
                <a:latin typeface="+mj-lt"/>
              </a:rPr>
              <a:t>Loriley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Keila</a:t>
            </a:r>
            <a:r>
              <a:rPr lang="en-US" sz="1400" b="1" dirty="0">
                <a:latin typeface="+mj-lt"/>
              </a:rPr>
              <a:t> Rocha Gomes, </a:t>
            </a:r>
            <a:r>
              <a:rPr lang="pt-BR" sz="1400" b="1" dirty="0">
                <a:latin typeface="+mj-lt"/>
              </a:rPr>
              <a:t>Magali Zimmermann Covo, Arlete </a:t>
            </a:r>
            <a:r>
              <a:rPr lang="pt-BR" sz="1400" b="1" dirty="0" err="1">
                <a:latin typeface="+mj-lt"/>
              </a:rPr>
              <a:t>Spoladore</a:t>
            </a:r>
            <a:r>
              <a:rPr lang="pt-BR" sz="1400" b="1" dirty="0">
                <a:latin typeface="+mj-lt"/>
              </a:rPr>
              <a:t> </a:t>
            </a:r>
            <a:r>
              <a:rPr lang="pt-BR" sz="1400" b="1" dirty="0" err="1" smtClean="0">
                <a:latin typeface="+mj-lt"/>
              </a:rPr>
              <a:t>Pistelli</a:t>
            </a:r>
            <a:r>
              <a:rPr lang="pt-BR" sz="1400" b="1" dirty="0" smtClean="0">
                <a:latin typeface="+mj-lt"/>
              </a:rPr>
              <a:t>. </a:t>
            </a:r>
          </a:p>
          <a:p>
            <a:pPr lvl="0" algn="just">
              <a:spcBef>
                <a:spcPct val="0"/>
              </a:spcBef>
              <a:defRPr/>
            </a:pP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Instituição: </a:t>
            </a:r>
            <a:r>
              <a:rPr lang="pt-BR" sz="1400" b="1" dirty="0" smtClean="0">
                <a:latin typeface="+mj-lt"/>
              </a:rPr>
              <a:t>Escola </a:t>
            </a:r>
            <a:r>
              <a:rPr lang="pt-BR" sz="1400" b="1" dirty="0">
                <a:latin typeface="+mj-lt"/>
              </a:rPr>
              <a:t>de Saúde Pública do Paraná 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1510" y="3275856"/>
            <a:ext cx="4392488" cy="5688632"/>
          </a:xfrm>
        </p:spPr>
        <p:txBody>
          <a:bodyPr>
            <a:normAutofit/>
          </a:bodyPr>
          <a:lstStyle/>
          <a:p>
            <a:pPr algn="just"/>
            <a:r>
              <a:rPr lang="pt-BR" sz="1800" b="1" dirty="0" smtClean="0">
                <a:solidFill>
                  <a:srgbClr val="000000"/>
                </a:solidFill>
              </a:rPr>
              <a:t>Material e Métodos </a:t>
            </a:r>
          </a:p>
          <a:p>
            <a:pPr algn="just"/>
            <a:endParaRPr lang="pt-BR" sz="1800" b="1" dirty="0" smtClean="0">
              <a:solidFill>
                <a:srgbClr val="000000"/>
              </a:solidFill>
            </a:endParaRPr>
          </a:p>
          <a:p>
            <a:pPr algn="just"/>
            <a:r>
              <a:rPr lang="pt-BR" sz="1800" dirty="0" smtClean="0">
                <a:solidFill>
                  <a:srgbClr val="000000"/>
                </a:solidFill>
              </a:rPr>
              <a:t>Este </a:t>
            </a:r>
            <a:r>
              <a:rPr lang="pt-BR" sz="1800" dirty="0">
                <a:solidFill>
                  <a:srgbClr val="000000"/>
                </a:solidFill>
              </a:rPr>
              <a:t>é um trabalho de abordagem descritiva acerca de uma relato de experiência. </a:t>
            </a:r>
            <a:endParaRPr lang="pt-BR" sz="1800" dirty="0" smtClean="0">
              <a:solidFill>
                <a:srgbClr val="000000"/>
              </a:solidFill>
            </a:endParaRPr>
          </a:p>
          <a:p>
            <a:pPr algn="just"/>
            <a:endParaRPr lang="pt-BR" sz="1800" dirty="0" smtClean="0">
              <a:solidFill>
                <a:srgbClr val="000000"/>
              </a:solidFill>
            </a:endParaRPr>
          </a:p>
          <a:p>
            <a:pPr algn="just"/>
            <a:r>
              <a:rPr lang="pt-BR" sz="1800" dirty="0" smtClean="0">
                <a:solidFill>
                  <a:srgbClr val="000000"/>
                </a:solidFill>
              </a:rPr>
              <a:t>Será </a:t>
            </a:r>
            <a:r>
              <a:rPr lang="pt-BR" sz="1800" dirty="0">
                <a:solidFill>
                  <a:srgbClr val="000000"/>
                </a:solidFill>
              </a:rPr>
              <a:t>abordada a estratégia de ensino-aprendizagem adotada para aproximação dos estudantes do curso técnico em Hemoterapia da Escola de Saúde Pública do Paraná do campo de estágio. 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11510" y="1043608"/>
            <a:ext cx="4320480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1400" b="1" dirty="0">
                <a:latin typeface="+mj-lt"/>
              </a:rPr>
              <a:t>O USO DA </a:t>
            </a:r>
            <a:r>
              <a:rPr lang="en-US" sz="1400" b="1" dirty="0" smtClean="0">
                <a:latin typeface="+mj-lt"/>
              </a:rPr>
              <a:t>SIMULAÇÃO </a:t>
            </a:r>
            <a:r>
              <a:rPr lang="en-US" sz="1400" b="1" dirty="0">
                <a:latin typeface="+mj-lt"/>
              </a:rPr>
              <a:t>REALÍSTICA NO CURSO TÉNICO DE HEMOTERAPIA COMO UMA ESTRATÉGIA PARA APROXIMAÇÃO DO CAMPO DE ESTÁGIO</a:t>
            </a:r>
            <a:endParaRPr lang="pt-BR" sz="1400" b="1" dirty="0">
              <a:latin typeface="+mj-lt"/>
            </a:endParaRPr>
          </a:p>
          <a:p>
            <a:pPr lvl="0" algn="just">
              <a:spcBef>
                <a:spcPct val="0"/>
              </a:spcBef>
              <a:defRPr/>
            </a:pP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Autores: </a:t>
            </a:r>
            <a:r>
              <a:rPr lang="en-US" sz="1400" b="1" dirty="0" smtClean="0">
                <a:latin typeface="+mj-lt"/>
              </a:rPr>
              <a:t>Rosiane </a:t>
            </a:r>
            <a:r>
              <a:rPr lang="en-US" sz="1400" b="1" dirty="0">
                <a:latin typeface="+mj-lt"/>
              </a:rPr>
              <a:t>Mello Zibetti, </a:t>
            </a:r>
            <a:r>
              <a:rPr lang="en-US" sz="1400" b="1" dirty="0" err="1">
                <a:latin typeface="+mj-lt"/>
              </a:rPr>
              <a:t>Loriley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Keila</a:t>
            </a:r>
            <a:r>
              <a:rPr lang="en-US" sz="1400" b="1" dirty="0">
                <a:latin typeface="+mj-lt"/>
              </a:rPr>
              <a:t> Rocha Gomes, </a:t>
            </a:r>
            <a:r>
              <a:rPr lang="pt-BR" sz="1400" b="1" dirty="0">
                <a:latin typeface="+mj-lt"/>
              </a:rPr>
              <a:t>Magali Zimmermann Covo, Arlete </a:t>
            </a:r>
            <a:r>
              <a:rPr lang="pt-BR" sz="1400" b="1" dirty="0" err="1">
                <a:latin typeface="+mj-lt"/>
              </a:rPr>
              <a:t>Spoladore</a:t>
            </a:r>
            <a:r>
              <a:rPr lang="pt-BR" sz="1400" b="1" dirty="0">
                <a:latin typeface="+mj-lt"/>
              </a:rPr>
              <a:t> </a:t>
            </a:r>
            <a:r>
              <a:rPr lang="pt-BR" sz="1400" b="1" dirty="0" err="1" smtClean="0">
                <a:latin typeface="+mj-lt"/>
              </a:rPr>
              <a:t>Pistelli</a:t>
            </a:r>
            <a:r>
              <a:rPr lang="pt-BR" sz="1400" b="1" dirty="0" smtClean="0">
                <a:latin typeface="+mj-lt"/>
              </a:rPr>
              <a:t>. </a:t>
            </a:r>
          </a:p>
          <a:p>
            <a:pPr lvl="0" algn="just">
              <a:spcBef>
                <a:spcPct val="0"/>
              </a:spcBef>
              <a:defRPr/>
            </a:pP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Instituição: </a:t>
            </a:r>
            <a:r>
              <a:rPr lang="pt-BR" sz="1400" b="1" dirty="0" smtClean="0">
                <a:latin typeface="+mj-lt"/>
              </a:rPr>
              <a:t>Escola </a:t>
            </a:r>
            <a:r>
              <a:rPr lang="pt-BR" sz="1400" b="1" dirty="0">
                <a:latin typeface="+mj-lt"/>
              </a:rPr>
              <a:t>de Saúde Pública do Paraná 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411510" y="2699792"/>
            <a:ext cx="4392488" cy="5688632"/>
          </a:xfrm>
        </p:spPr>
        <p:txBody>
          <a:bodyPr>
            <a:noAutofit/>
          </a:bodyPr>
          <a:lstStyle/>
          <a:p>
            <a:pPr algn="just"/>
            <a:r>
              <a:rPr lang="pt-BR" sz="1600" b="1" dirty="0" smtClean="0">
                <a:solidFill>
                  <a:srgbClr val="000000"/>
                </a:solidFill>
              </a:rPr>
              <a:t>Resultados</a:t>
            </a:r>
          </a:p>
          <a:p>
            <a:pPr algn="just"/>
            <a:r>
              <a:rPr lang="pt-BR" sz="1600" dirty="0">
                <a:solidFill>
                  <a:srgbClr val="000000"/>
                </a:solidFill>
              </a:rPr>
              <a:t>A primeira turma iniciou suas atividades de estágio em 2014, nesta classe 90% dos estudantes nunca tiveram contato com a coleta de sangue. </a:t>
            </a:r>
            <a:endParaRPr lang="pt-BR" sz="1600" dirty="0" smtClean="0">
              <a:solidFill>
                <a:srgbClr val="000000"/>
              </a:solidFill>
            </a:endParaRPr>
          </a:p>
          <a:p>
            <a:pPr algn="just"/>
            <a:r>
              <a:rPr lang="pt-BR" sz="1600" dirty="0" smtClean="0">
                <a:solidFill>
                  <a:srgbClr val="000000"/>
                </a:solidFill>
              </a:rPr>
              <a:t>Desta </a:t>
            </a:r>
            <a:r>
              <a:rPr lang="pt-BR" sz="1600" dirty="0">
                <a:solidFill>
                  <a:srgbClr val="000000"/>
                </a:solidFill>
              </a:rPr>
              <a:t>forma, foi utilizada a simulação realística para preparar estes estudantes para o estágio. </a:t>
            </a:r>
            <a:endParaRPr lang="pt-BR" sz="1600" dirty="0" smtClean="0">
              <a:solidFill>
                <a:srgbClr val="000000"/>
              </a:solidFill>
            </a:endParaRPr>
          </a:p>
          <a:p>
            <a:pPr algn="just"/>
            <a:r>
              <a:rPr lang="pt-BR" sz="1600" dirty="0" smtClean="0">
                <a:solidFill>
                  <a:srgbClr val="000000"/>
                </a:solidFill>
              </a:rPr>
              <a:t>O cenário </a:t>
            </a:r>
            <a:r>
              <a:rPr lang="pt-BR" sz="1600" dirty="0">
                <a:solidFill>
                  <a:srgbClr val="000000"/>
                </a:solidFill>
              </a:rPr>
              <a:t>utilizado para as simulações foi o próprio </a:t>
            </a:r>
            <a:r>
              <a:rPr lang="pt-BR" sz="1600" dirty="0" smtClean="0">
                <a:solidFill>
                  <a:srgbClr val="000000"/>
                </a:solidFill>
              </a:rPr>
              <a:t>campo de estágio, no horário das 19 horas às 22 horas, desta </a:t>
            </a:r>
            <a:r>
              <a:rPr lang="pt-BR" sz="1600" dirty="0">
                <a:solidFill>
                  <a:srgbClr val="000000"/>
                </a:solidFill>
              </a:rPr>
              <a:t>forma se trata de uma simulação de alta fidelidade. </a:t>
            </a:r>
            <a:endParaRPr lang="pt-BR" sz="1600" dirty="0" smtClean="0">
              <a:solidFill>
                <a:srgbClr val="000000"/>
              </a:solidFill>
            </a:endParaRPr>
          </a:p>
          <a:p>
            <a:pPr algn="just"/>
            <a:r>
              <a:rPr lang="pt-BR" sz="1600" dirty="0" smtClean="0">
                <a:solidFill>
                  <a:srgbClr val="000000"/>
                </a:solidFill>
              </a:rPr>
              <a:t>As </a:t>
            </a:r>
            <a:r>
              <a:rPr lang="pt-BR" sz="1600" dirty="0">
                <a:solidFill>
                  <a:srgbClr val="000000"/>
                </a:solidFill>
              </a:rPr>
              <a:t>simulações desenvolvidas </a:t>
            </a:r>
            <a:r>
              <a:rPr lang="pt-BR" sz="1600" dirty="0" smtClean="0">
                <a:solidFill>
                  <a:srgbClr val="000000"/>
                </a:solidFill>
              </a:rPr>
              <a:t>foram: </a:t>
            </a:r>
          </a:p>
          <a:p>
            <a:pPr marL="285750" indent="-285750" algn="just">
              <a:buClr>
                <a:srgbClr val="FF0000"/>
              </a:buClr>
              <a:buFont typeface="Wingdings" charset="2"/>
              <a:buChar char="Ø"/>
            </a:pPr>
            <a:r>
              <a:rPr lang="pt-BR" sz="1600" dirty="0">
                <a:solidFill>
                  <a:srgbClr val="000000"/>
                </a:solidFill>
              </a:rPr>
              <a:t>R</a:t>
            </a:r>
            <a:r>
              <a:rPr lang="pt-BR" sz="1600" dirty="0" smtClean="0">
                <a:solidFill>
                  <a:srgbClr val="000000"/>
                </a:solidFill>
              </a:rPr>
              <a:t>ecepção </a:t>
            </a:r>
            <a:r>
              <a:rPr lang="pt-BR" sz="1600" dirty="0">
                <a:solidFill>
                  <a:srgbClr val="000000"/>
                </a:solidFill>
              </a:rPr>
              <a:t>do </a:t>
            </a:r>
            <a:r>
              <a:rPr lang="pt-BR" sz="1600" dirty="0" smtClean="0">
                <a:solidFill>
                  <a:srgbClr val="000000"/>
                </a:solidFill>
              </a:rPr>
              <a:t>doador</a:t>
            </a:r>
          </a:p>
          <a:p>
            <a:pPr marL="285750" indent="-285750" algn="just">
              <a:buClr>
                <a:srgbClr val="FF0000"/>
              </a:buClr>
              <a:buFont typeface="Wingdings" charset="2"/>
              <a:buChar char="Ø"/>
            </a:pPr>
            <a:r>
              <a:rPr lang="pt-BR" sz="1600" dirty="0">
                <a:solidFill>
                  <a:srgbClr val="000000"/>
                </a:solidFill>
              </a:rPr>
              <a:t>T</a:t>
            </a:r>
            <a:r>
              <a:rPr lang="pt-BR" sz="1600" dirty="0" smtClean="0">
                <a:solidFill>
                  <a:srgbClr val="000000"/>
                </a:solidFill>
              </a:rPr>
              <a:t>riagem </a:t>
            </a:r>
            <a:r>
              <a:rPr lang="pt-BR" sz="1600" dirty="0">
                <a:solidFill>
                  <a:srgbClr val="000000"/>
                </a:solidFill>
              </a:rPr>
              <a:t>clínica </a:t>
            </a:r>
          </a:p>
          <a:p>
            <a:pPr marL="285750" indent="-285750" algn="just">
              <a:buClr>
                <a:srgbClr val="FF0000"/>
              </a:buClr>
              <a:buFont typeface="Wingdings" charset="2"/>
              <a:buChar char="Ø"/>
            </a:pPr>
            <a:r>
              <a:rPr lang="pt-BR" sz="1600" dirty="0" smtClean="0">
                <a:solidFill>
                  <a:srgbClr val="000000"/>
                </a:solidFill>
              </a:rPr>
              <a:t>Triagem hematológica </a:t>
            </a:r>
          </a:p>
          <a:p>
            <a:pPr marL="285750" indent="-285750" algn="just">
              <a:buClr>
                <a:srgbClr val="FF0000"/>
              </a:buClr>
              <a:buFont typeface="Wingdings" charset="2"/>
              <a:buChar char="Ø"/>
            </a:pPr>
            <a:r>
              <a:rPr lang="pt-BR" sz="1600" dirty="0" smtClean="0">
                <a:solidFill>
                  <a:srgbClr val="000000"/>
                </a:solidFill>
              </a:rPr>
              <a:t>Coleta de sangue</a:t>
            </a:r>
          </a:p>
          <a:p>
            <a:pPr algn="just"/>
            <a:r>
              <a:rPr lang="pt-BR" sz="1600" dirty="0" smtClean="0">
                <a:solidFill>
                  <a:srgbClr val="000000"/>
                </a:solidFill>
              </a:rPr>
              <a:t>Todos </a:t>
            </a:r>
            <a:r>
              <a:rPr lang="pt-BR" sz="1600" dirty="0">
                <a:solidFill>
                  <a:srgbClr val="000000"/>
                </a:solidFill>
              </a:rPr>
              <a:t>cenários foram desenvolvidos com pacientes simulados. 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11510" y="1043608"/>
            <a:ext cx="4320480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1400" b="1" dirty="0">
                <a:latin typeface="+mj-lt"/>
              </a:rPr>
              <a:t>O USO DA </a:t>
            </a:r>
            <a:r>
              <a:rPr lang="en-US" sz="1400" b="1" dirty="0" smtClean="0">
                <a:latin typeface="+mj-lt"/>
              </a:rPr>
              <a:t>SIMULAÇÃO </a:t>
            </a:r>
            <a:r>
              <a:rPr lang="en-US" sz="1400" b="1" dirty="0">
                <a:latin typeface="+mj-lt"/>
              </a:rPr>
              <a:t>REALÍSTICA NO CURSO TÉNICO DE HEMOTERAPIA COMO UMA ESTRATÉGIA PARA APROXIMAÇÃO DO CAMPO DE ESTÁGIO</a:t>
            </a:r>
            <a:endParaRPr lang="pt-BR" sz="1400" b="1" dirty="0">
              <a:latin typeface="+mj-lt"/>
            </a:endParaRPr>
          </a:p>
          <a:p>
            <a:pPr lvl="0" algn="just">
              <a:spcBef>
                <a:spcPct val="0"/>
              </a:spcBef>
              <a:defRPr/>
            </a:pP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Autores: </a:t>
            </a:r>
            <a:r>
              <a:rPr lang="en-US" sz="1400" b="1" dirty="0" smtClean="0">
                <a:latin typeface="+mj-lt"/>
              </a:rPr>
              <a:t>Rosiane </a:t>
            </a:r>
            <a:r>
              <a:rPr lang="en-US" sz="1400" b="1" dirty="0">
                <a:latin typeface="+mj-lt"/>
              </a:rPr>
              <a:t>Mello Zibetti, </a:t>
            </a:r>
            <a:r>
              <a:rPr lang="en-US" sz="1400" b="1" dirty="0" err="1">
                <a:latin typeface="+mj-lt"/>
              </a:rPr>
              <a:t>Loriley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Keila</a:t>
            </a:r>
            <a:r>
              <a:rPr lang="en-US" sz="1400" b="1" dirty="0">
                <a:latin typeface="+mj-lt"/>
              </a:rPr>
              <a:t> Rocha Gomes, </a:t>
            </a:r>
            <a:r>
              <a:rPr lang="pt-BR" sz="1400" b="1" dirty="0">
                <a:latin typeface="+mj-lt"/>
              </a:rPr>
              <a:t>Magali Zimmermann Covo, Arlete </a:t>
            </a:r>
            <a:r>
              <a:rPr lang="pt-BR" sz="1400" b="1" dirty="0" err="1">
                <a:latin typeface="+mj-lt"/>
              </a:rPr>
              <a:t>Spoladore</a:t>
            </a:r>
            <a:r>
              <a:rPr lang="pt-BR" sz="1400" b="1" dirty="0">
                <a:latin typeface="+mj-lt"/>
              </a:rPr>
              <a:t> </a:t>
            </a:r>
            <a:r>
              <a:rPr lang="pt-BR" sz="1400" b="1" dirty="0" err="1" smtClean="0">
                <a:latin typeface="+mj-lt"/>
              </a:rPr>
              <a:t>Pistelli</a:t>
            </a:r>
            <a:r>
              <a:rPr lang="pt-BR" sz="1400" b="1" dirty="0" smtClean="0">
                <a:latin typeface="+mj-lt"/>
              </a:rPr>
              <a:t>. </a:t>
            </a:r>
          </a:p>
          <a:p>
            <a:pPr lvl="0" algn="just">
              <a:spcBef>
                <a:spcPct val="0"/>
              </a:spcBef>
              <a:defRPr/>
            </a:pP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Instituição: </a:t>
            </a:r>
            <a:r>
              <a:rPr lang="pt-BR" sz="1400" b="1" dirty="0" smtClean="0">
                <a:latin typeface="+mj-lt"/>
              </a:rPr>
              <a:t>Escola </a:t>
            </a:r>
            <a:r>
              <a:rPr lang="pt-BR" sz="1400" b="1" dirty="0">
                <a:latin typeface="+mj-lt"/>
              </a:rPr>
              <a:t>de Saúde Pública do Paraná 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Picture 1" descr="Captura de Tela 2014-10-01 às 15.08.10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878" y="7380312"/>
            <a:ext cx="1093050" cy="1476832"/>
          </a:xfrm>
          <a:prstGeom prst="rect">
            <a:avLst/>
          </a:prstGeom>
        </p:spPr>
      </p:pic>
      <p:pic>
        <p:nvPicPr>
          <p:cNvPr id="3" name="Picture 2" descr="Captura de Tela 2014-10-01 às 15.08.3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718" y="7380312"/>
            <a:ext cx="1101117" cy="1512168"/>
          </a:xfrm>
          <a:prstGeom prst="rect">
            <a:avLst/>
          </a:prstGeom>
        </p:spPr>
      </p:pic>
      <p:pic>
        <p:nvPicPr>
          <p:cNvPr id="5" name="Picture 4" descr="Captura de Tela 2014-10-01 às 15.07.4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10" y="7596154"/>
            <a:ext cx="1547056" cy="116127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1510" y="2699792"/>
            <a:ext cx="4320480" cy="5976664"/>
          </a:xfrm>
        </p:spPr>
        <p:txBody>
          <a:bodyPr>
            <a:noAutofit/>
          </a:bodyPr>
          <a:lstStyle/>
          <a:p>
            <a:pPr algn="just"/>
            <a:r>
              <a:rPr lang="pt-BR" sz="1600" b="1" dirty="0" smtClean="0">
                <a:solidFill>
                  <a:srgbClr val="000000"/>
                </a:solidFill>
              </a:rPr>
              <a:t>Discussão e Conclusão </a:t>
            </a:r>
          </a:p>
          <a:p>
            <a:pPr algn="just"/>
            <a:r>
              <a:rPr lang="pt-BR" sz="1600" dirty="0" smtClean="0">
                <a:solidFill>
                  <a:srgbClr val="000000"/>
                </a:solidFill>
              </a:rPr>
              <a:t>O uso </a:t>
            </a:r>
            <a:r>
              <a:rPr lang="pt-BR" sz="1600" dirty="0">
                <a:solidFill>
                  <a:srgbClr val="000000"/>
                </a:solidFill>
              </a:rPr>
              <a:t>da simulação como ferramenta educacional está se tornando cada vez mais prevalente na </a:t>
            </a:r>
            <a:r>
              <a:rPr lang="pt-BR" sz="1600" dirty="0" smtClean="0">
                <a:solidFill>
                  <a:srgbClr val="000000"/>
                </a:solidFill>
              </a:rPr>
              <a:t>formação de profissionais de saúde.  A fidelidade </a:t>
            </a:r>
            <a:r>
              <a:rPr lang="pt-BR" sz="1600" dirty="0">
                <a:solidFill>
                  <a:srgbClr val="000000"/>
                </a:solidFill>
              </a:rPr>
              <a:t>d</a:t>
            </a:r>
            <a:r>
              <a:rPr lang="pt-BR" sz="1600" dirty="0" smtClean="0">
                <a:solidFill>
                  <a:srgbClr val="000000"/>
                </a:solidFill>
              </a:rPr>
              <a:t>a </a:t>
            </a:r>
            <a:r>
              <a:rPr lang="pt-BR" sz="1600" dirty="0">
                <a:solidFill>
                  <a:srgbClr val="000000"/>
                </a:solidFill>
              </a:rPr>
              <a:t>simulação </a:t>
            </a:r>
            <a:r>
              <a:rPr lang="pt-BR" sz="1600" dirty="0" smtClean="0">
                <a:solidFill>
                  <a:srgbClr val="000000"/>
                </a:solidFill>
              </a:rPr>
              <a:t>é definida </a:t>
            </a:r>
            <a:r>
              <a:rPr lang="pt-BR" sz="1600" dirty="0">
                <a:solidFill>
                  <a:srgbClr val="000000"/>
                </a:solidFill>
              </a:rPr>
              <a:t>como </a:t>
            </a:r>
            <a:r>
              <a:rPr lang="pt-BR" sz="1600" dirty="0" smtClean="0">
                <a:solidFill>
                  <a:srgbClr val="000000"/>
                </a:solidFill>
              </a:rPr>
              <a:t>o </a:t>
            </a:r>
            <a:r>
              <a:rPr lang="pt-BR" sz="1600" dirty="0">
                <a:solidFill>
                  <a:srgbClr val="000000"/>
                </a:solidFill>
              </a:rPr>
              <a:t>grau em que </a:t>
            </a:r>
            <a:r>
              <a:rPr lang="pt-BR" sz="1600" dirty="0" smtClean="0">
                <a:solidFill>
                  <a:srgbClr val="000000"/>
                </a:solidFill>
              </a:rPr>
              <a:t>a simulação reproduz </a:t>
            </a:r>
            <a:r>
              <a:rPr lang="pt-BR" sz="1600" dirty="0">
                <a:solidFill>
                  <a:srgbClr val="000000"/>
                </a:solidFill>
              </a:rPr>
              <a:t>a </a:t>
            </a:r>
            <a:r>
              <a:rPr lang="pt-BR" sz="1600" dirty="0" smtClean="0">
                <a:solidFill>
                  <a:srgbClr val="000000"/>
                </a:solidFill>
              </a:rPr>
              <a:t>realidade. A simulação são definidas </a:t>
            </a:r>
            <a:r>
              <a:rPr lang="pt-BR" sz="1600" dirty="0">
                <a:solidFill>
                  <a:srgbClr val="000000"/>
                </a:solidFill>
              </a:rPr>
              <a:t>como </a:t>
            </a:r>
            <a:r>
              <a:rPr lang="pt-BR" sz="1600" dirty="0" smtClean="0">
                <a:solidFill>
                  <a:srgbClr val="000000"/>
                </a:solidFill>
              </a:rPr>
              <a:t>de </a:t>
            </a:r>
            <a:r>
              <a:rPr lang="pt-BR" sz="1600" dirty="0">
                <a:solidFill>
                  <a:srgbClr val="000000"/>
                </a:solidFill>
              </a:rPr>
              <a:t>"</a:t>
            </a:r>
            <a:r>
              <a:rPr lang="pt-BR" sz="1600" dirty="0" smtClean="0">
                <a:solidFill>
                  <a:srgbClr val="000000"/>
                </a:solidFill>
              </a:rPr>
              <a:t>baixa" </a:t>
            </a:r>
            <a:r>
              <a:rPr lang="pt-BR" sz="1600" dirty="0">
                <a:solidFill>
                  <a:srgbClr val="000000"/>
                </a:solidFill>
              </a:rPr>
              <a:t>ou "</a:t>
            </a:r>
            <a:r>
              <a:rPr lang="pt-BR" sz="1600" dirty="0" smtClean="0">
                <a:solidFill>
                  <a:srgbClr val="000000"/>
                </a:solidFill>
              </a:rPr>
              <a:t>alta" </a:t>
            </a:r>
            <a:r>
              <a:rPr lang="pt-BR" sz="1600" dirty="0">
                <a:solidFill>
                  <a:srgbClr val="000000"/>
                </a:solidFill>
              </a:rPr>
              <a:t>fidelidade dependendo </a:t>
            </a:r>
            <a:r>
              <a:rPr lang="pt-BR" sz="1600" dirty="0" smtClean="0">
                <a:solidFill>
                  <a:srgbClr val="000000"/>
                </a:solidFill>
              </a:rPr>
              <a:t>de quanto representa a </a:t>
            </a:r>
            <a:r>
              <a:rPr lang="pt-BR" sz="1600" dirty="0">
                <a:solidFill>
                  <a:srgbClr val="000000"/>
                </a:solidFill>
              </a:rPr>
              <a:t>"vida real". </a:t>
            </a:r>
            <a:endParaRPr lang="pt-BR" sz="1600" dirty="0" smtClean="0">
              <a:solidFill>
                <a:srgbClr val="000000"/>
              </a:solidFill>
            </a:endParaRPr>
          </a:p>
          <a:p>
            <a:pPr algn="just"/>
            <a:r>
              <a:rPr lang="pt-BR" sz="1600" dirty="0" smtClean="0">
                <a:solidFill>
                  <a:srgbClr val="000000"/>
                </a:solidFill>
              </a:rPr>
              <a:t>O próprio serviço foi utilizado para a prática da simulação, assim é possível definir que a prática utilizada no ensino é uma simulação de alta fidelidade. Ao avaliar o desenvolvimento dos estudantes no estágio foi possível determinar que 100% dos estudante estavam ambientados ao cenário de estágio. Desta forma, foi possível concluir que a prática da simulação realística de alta fidelidade com pacientes simulados propiciou o desenvolvimento de habilidades técnicas e de comunicação aos estudantes. </a:t>
            </a:r>
            <a:endParaRPr lang="pt-BR" sz="1600" b="1" dirty="0" smtClean="0">
              <a:solidFill>
                <a:srgbClr val="000000"/>
              </a:solidFill>
            </a:endParaRPr>
          </a:p>
          <a:p>
            <a:pPr algn="just"/>
            <a:r>
              <a:rPr lang="pt-BR" sz="1600" b="1" dirty="0" smtClean="0">
                <a:solidFill>
                  <a:srgbClr val="000000"/>
                </a:solidFill>
              </a:rPr>
              <a:t>Referências </a:t>
            </a:r>
          </a:p>
          <a:p>
            <a:pPr algn="just"/>
            <a:r>
              <a:rPr lang="en-US" sz="1200" dirty="0" smtClean="0">
                <a:solidFill>
                  <a:srgbClr val="000000"/>
                </a:solidFill>
              </a:rPr>
              <a:t>Barrows </a:t>
            </a:r>
            <a:r>
              <a:rPr lang="en-US" sz="1200" dirty="0">
                <a:solidFill>
                  <a:srgbClr val="000000"/>
                </a:solidFill>
              </a:rPr>
              <a:t>H. An overview of the uses of standardized patients for teaching and evaluating clinical skills. </a:t>
            </a:r>
            <a:r>
              <a:rPr lang="en-US" sz="1200" dirty="0" err="1">
                <a:solidFill>
                  <a:srgbClr val="000000"/>
                </a:solidFill>
              </a:rPr>
              <a:t>Acad</a:t>
            </a:r>
            <a:r>
              <a:rPr lang="en-US" sz="1200" dirty="0">
                <a:solidFill>
                  <a:srgbClr val="000000"/>
                </a:solidFill>
              </a:rPr>
              <a:t> Med. 1993;68(6):443–453</a:t>
            </a:r>
            <a:r>
              <a:rPr lang="en-US" sz="12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sz="1200" dirty="0" err="1">
                <a:solidFill>
                  <a:srgbClr val="000000"/>
                </a:solidFill>
              </a:rPr>
              <a:t>Vessey</a:t>
            </a:r>
            <a:r>
              <a:rPr lang="en-US" sz="1200" dirty="0">
                <a:solidFill>
                  <a:srgbClr val="000000"/>
                </a:solidFill>
              </a:rPr>
              <a:t> JA, Huss K. Using standardized patients in advanced practice nursing education. J Prof </a:t>
            </a:r>
            <a:r>
              <a:rPr lang="en-US" sz="1200" dirty="0" err="1">
                <a:solidFill>
                  <a:srgbClr val="000000"/>
                </a:solidFill>
              </a:rPr>
              <a:t>Nurs</a:t>
            </a:r>
            <a:r>
              <a:rPr lang="en-US" sz="1200" dirty="0">
                <a:solidFill>
                  <a:srgbClr val="000000"/>
                </a:solidFill>
              </a:rPr>
              <a:t>. 2002;18(1):29–35. </a:t>
            </a:r>
            <a:endParaRPr lang="pt-BR" sz="1200" dirty="0">
              <a:solidFill>
                <a:srgbClr val="00000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11510" y="1043608"/>
            <a:ext cx="4320480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1400" b="1" dirty="0">
                <a:latin typeface="+mj-lt"/>
              </a:rPr>
              <a:t>O USO DA </a:t>
            </a:r>
            <a:r>
              <a:rPr lang="en-US" sz="1400" b="1" dirty="0" smtClean="0">
                <a:latin typeface="+mj-lt"/>
              </a:rPr>
              <a:t>SIMULAÇÃO </a:t>
            </a:r>
            <a:r>
              <a:rPr lang="en-US" sz="1400" b="1" dirty="0">
                <a:latin typeface="+mj-lt"/>
              </a:rPr>
              <a:t>REALÍSTICA NO CURSO TÉNICO DE HEMOTERAPIA COMO UMA ESTRATÉGIA PARA APROXIMAÇÃO DO CAMPO DE ESTÁGIO</a:t>
            </a:r>
            <a:endParaRPr lang="pt-BR" sz="1400" b="1" dirty="0">
              <a:latin typeface="+mj-lt"/>
            </a:endParaRPr>
          </a:p>
          <a:p>
            <a:pPr lvl="0" algn="just">
              <a:spcBef>
                <a:spcPct val="0"/>
              </a:spcBef>
              <a:defRPr/>
            </a:pP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Autores: </a:t>
            </a:r>
            <a:r>
              <a:rPr lang="en-US" sz="1400" b="1" dirty="0" smtClean="0">
                <a:latin typeface="+mj-lt"/>
              </a:rPr>
              <a:t>Rosiane </a:t>
            </a:r>
            <a:r>
              <a:rPr lang="en-US" sz="1400" b="1" dirty="0">
                <a:latin typeface="+mj-lt"/>
              </a:rPr>
              <a:t>Mello Zibetti, </a:t>
            </a:r>
            <a:r>
              <a:rPr lang="en-US" sz="1400" b="1" dirty="0" err="1">
                <a:latin typeface="+mj-lt"/>
              </a:rPr>
              <a:t>Loriley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Keila</a:t>
            </a:r>
            <a:r>
              <a:rPr lang="en-US" sz="1400" b="1" dirty="0">
                <a:latin typeface="+mj-lt"/>
              </a:rPr>
              <a:t> Rocha Gomes, </a:t>
            </a:r>
            <a:r>
              <a:rPr lang="pt-BR" sz="1400" b="1" dirty="0">
                <a:latin typeface="+mj-lt"/>
              </a:rPr>
              <a:t>Magali Zimmermann Covo, Arlete </a:t>
            </a:r>
            <a:r>
              <a:rPr lang="pt-BR" sz="1400" b="1" dirty="0" err="1">
                <a:latin typeface="+mj-lt"/>
              </a:rPr>
              <a:t>Spoladore</a:t>
            </a:r>
            <a:r>
              <a:rPr lang="pt-BR" sz="1400" b="1" dirty="0">
                <a:latin typeface="+mj-lt"/>
              </a:rPr>
              <a:t> </a:t>
            </a:r>
            <a:r>
              <a:rPr lang="pt-BR" sz="1400" b="1" dirty="0" err="1" smtClean="0">
                <a:latin typeface="+mj-lt"/>
              </a:rPr>
              <a:t>Pistelli</a:t>
            </a:r>
            <a:r>
              <a:rPr lang="pt-BR" sz="1400" b="1" dirty="0" smtClean="0">
                <a:latin typeface="+mj-lt"/>
              </a:rPr>
              <a:t>. </a:t>
            </a:r>
          </a:p>
          <a:p>
            <a:pPr lvl="0" algn="just">
              <a:spcBef>
                <a:spcPct val="0"/>
              </a:spcBef>
              <a:defRPr/>
            </a:pP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Instituição: </a:t>
            </a:r>
            <a:r>
              <a:rPr lang="pt-BR" sz="1400" b="1" dirty="0" smtClean="0">
                <a:latin typeface="+mj-lt"/>
              </a:rPr>
              <a:t>Escola </a:t>
            </a:r>
            <a:r>
              <a:rPr lang="pt-BR" sz="1400" b="1" dirty="0">
                <a:latin typeface="+mj-lt"/>
              </a:rPr>
              <a:t>de Saúde Pública do Paraná 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416</Words>
  <Application>Microsoft Office PowerPoint</Application>
  <PresentationFormat>Apresentação na tela (16:9)</PresentationFormat>
  <Paragraphs>37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Trabalhos da Categoria: Neuroreabilitação</dc:title>
  <dc:creator>.</dc:creator>
  <cp:lastModifiedBy>Nubia Brelaz Nunes</cp:lastModifiedBy>
  <cp:revision>37</cp:revision>
  <dcterms:created xsi:type="dcterms:W3CDTF">2012-06-25T20:02:38Z</dcterms:created>
  <dcterms:modified xsi:type="dcterms:W3CDTF">2014-10-23T13:00:36Z</dcterms:modified>
</cp:coreProperties>
</file>