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2" r:id="rId4"/>
    <p:sldId id="260" r:id="rId5"/>
    <p:sldId id="261" r:id="rId6"/>
    <p:sldId id="264" r:id="rId7"/>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6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8" d="100"/>
          <a:sy n="98" d="100"/>
        </p:scale>
        <p:origin x="-11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E5A357E-D2BB-4869-881D-874D6225EBE6}" type="datetimeFigureOut">
              <a:rPr lang="pt-BR"/>
              <a:pPr>
                <a:defRPr/>
              </a:pPr>
              <a:t>23/10/2014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73E26E1-20FF-4E6B-908C-7B972325C353}" type="slidenum">
              <a:rPr lang="pt-BR"/>
              <a:pPr>
                <a:defRPr/>
              </a:pPr>
              <a:t>‹nº›</a:t>
            </a:fld>
            <a:endParaRPr lang="pt-BR"/>
          </a:p>
        </p:txBody>
      </p:sp>
    </p:spTree>
    <p:extLst>
      <p:ext uri="{BB962C8B-B14F-4D97-AF65-F5344CB8AC3E}">
        <p14:creationId xmlns:p14="http://schemas.microsoft.com/office/powerpoint/2010/main" val="1165778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altLang="pt-BR" smtClean="0"/>
          </a:p>
        </p:txBody>
      </p:sp>
      <p:sp>
        <p:nvSpPr>
          <p:cNvPr id="2048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D2968D7-AFF6-4688-B700-189AAFEC2469}" type="slidenum">
              <a:rPr lang="pt-BR" altLang="pt-BR" smtClean="0">
                <a:latin typeface="Arial" charset="0"/>
              </a:rPr>
              <a:pPr eaLnBrk="1" hangingPunct="1">
                <a:spcBef>
                  <a:spcPct val="0"/>
                </a:spcBef>
              </a:pPr>
              <a:t>3</a:t>
            </a:fld>
            <a:endParaRPr lang="pt-BR" altLang="pt-BR"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C602A61-12D5-4320-8D79-9ED36B6D9B02}" type="datetimeFigureOut">
              <a:rPr lang="pt-BR"/>
              <a:pPr>
                <a:defRPr/>
              </a:pPr>
              <a:t>23/10/2014</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3B06117-E9E5-4B79-9AE3-B23D4A488229}" type="slidenum">
              <a:rPr lang="pt-BR"/>
              <a:pPr>
                <a:defRPr/>
              </a:pPr>
              <a:t>‹nº›</a:t>
            </a:fld>
            <a:endParaRPr lang="pt-BR"/>
          </a:p>
        </p:txBody>
      </p:sp>
    </p:spTree>
    <p:extLst>
      <p:ext uri="{BB962C8B-B14F-4D97-AF65-F5344CB8AC3E}">
        <p14:creationId xmlns:p14="http://schemas.microsoft.com/office/powerpoint/2010/main" val="20104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1E8521E-579D-48B9-86A9-7612C9E780F9}" type="datetimeFigureOut">
              <a:rPr lang="pt-BR"/>
              <a:pPr>
                <a:defRPr/>
              </a:pPr>
              <a:t>23/10/2014</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5B3E0B7-0C6F-4B56-9185-870F26D2065F}" type="slidenum">
              <a:rPr lang="pt-BR"/>
              <a:pPr>
                <a:defRPr/>
              </a:pPr>
              <a:t>‹nº›</a:t>
            </a:fld>
            <a:endParaRPr lang="pt-BR"/>
          </a:p>
        </p:txBody>
      </p:sp>
    </p:spTree>
    <p:extLst>
      <p:ext uri="{BB962C8B-B14F-4D97-AF65-F5344CB8AC3E}">
        <p14:creationId xmlns:p14="http://schemas.microsoft.com/office/powerpoint/2010/main" val="141089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3A17307-A6CE-48F7-99F7-7431BB9C9A8A}" type="datetimeFigureOut">
              <a:rPr lang="pt-BR"/>
              <a:pPr>
                <a:defRPr/>
              </a:pPr>
              <a:t>23/10/2014</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6E49664-D07A-4B79-8C32-DFB4F05026F8}" type="slidenum">
              <a:rPr lang="pt-BR"/>
              <a:pPr>
                <a:defRPr/>
              </a:pPr>
              <a:t>‹nº›</a:t>
            </a:fld>
            <a:endParaRPr lang="pt-BR"/>
          </a:p>
        </p:txBody>
      </p:sp>
    </p:spTree>
    <p:extLst>
      <p:ext uri="{BB962C8B-B14F-4D97-AF65-F5344CB8AC3E}">
        <p14:creationId xmlns:p14="http://schemas.microsoft.com/office/powerpoint/2010/main" val="15971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E586C4E-60B7-4E6D-AD80-876A9A2C083C}" type="datetimeFigureOut">
              <a:rPr lang="pt-BR"/>
              <a:pPr>
                <a:defRPr/>
              </a:pPr>
              <a:t>23/10/2014</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BADAEFF-A7BF-47B2-9F0A-FDD044864CE1}" type="slidenum">
              <a:rPr lang="pt-BR"/>
              <a:pPr>
                <a:defRPr/>
              </a:pPr>
              <a:t>‹nº›</a:t>
            </a:fld>
            <a:endParaRPr lang="pt-BR"/>
          </a:p>
        </p:txBody>
      </p:sp>
    </p:spTree>
    <p:extLst>
      <p:ext uri="{BB962C8B-B14F-4D97-AF65-F5344CB8AC3E}">
        <p14:creationId xmlns:p14="http://schemas.microsoft.com/office/powerpoint/2010/main" val="372568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5EAAEEE-32C5-4C57-B1C2-876868CF7027}" type="datetimeFigureOut">
              <a:rPr lang="pt-BR"/>
              <a:pPr>
                <a:defRPr/>
              </a:pPr>
              <a:t>23/10/2014</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66D02EC2-AFD5-4D29-AB1F-ED83DE1A5592}" type="slidenum">
              <a:rPr lang="pt-BR"/>
              <a:pPr>
                <a:defRPr/>
              </a:pPr>
              <a:t>‹nº›</a:t>
            </a:fld>
            <a:endParaRPr lang="pt-BR"/>
          </a:p>
        </p:txBody>
      </p:sp>
    </p:spTree>
    <p:extLst>
      <p:ext uri="{BB962C8B-B14F-4D97-AF65-F5344CB8AC3E}">
        <p14:creationId xmlns:p14="http://schemas.microsoft.com/office/powerpoint/2010/main" val="403890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CFD2493-6840-4F96-A736-F1F8CC408FAB}" type="datetimeFigureOut">
              <a:rPr lang="pt-BR"/>
              <a:pPr>
                <a:defRPr/>
              </a:pPr>
              <a:t>23/10/2014</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7" name="Espaço Reservado para Número de Slide 6"/>
          <p:cNvSpPr>
            <a:spLocks noGrp="1"/>
          </p:cNvSpPr>
          <p:nvPr>
            <p:ph type="sldNum" sz="quarter" idx="12"/>
          </p:nvPr>
        </p:nvSpPr>
        <p:spPr/>
        <p:txBody>
          <a:bodyPr/>
          <a:lstStyle>
            <a:lvl1pPr>
              <a:defRPr/>
            </a:lvl1pPr>
          </a:lstStyle>
          <a:p>
            <a:pPr>
              <a:defRPr/>
            </a:pPr>
            <a:fld id="{064566A4-0AB1-4B27-8AA3-C885848F351F}" type="slidenum">
              <a:rPr lang="pt-BR"/>
              <a:pPr>
                <a:defRPr/>
              </a:pPr>
              <a:t>‹nº›</a:t>
            </a:fld>
            <a:endParaRPr lang="pt-BR"/>
          </a:p>
        </p:txBody>
      </p:sp>
    </p:spTree>
    <p:extLst>
      <p:ext uri="{BB962C8B-B14F-4D97-AF65-F5344CB8AC3E}">
        <p14:creationId xmlns:p14="http://schemas.microsoft.com/office/powerpoint/2010/main" val="25298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B8650F1-02B2-4D0B-9BE2-8FFC361DF7BC}" type="datetimeFigureOut">
              <a:rPr lang="pt-BR"/>
              <a:pPr>
                <a:defRPr/>
              </a:pPr>
              <a:t>23/10/2014</a:t>
            </a:fld>
            <a:endParaRPr lang="pt-BR"/>
          </a:p>
        </p:txBody>
      </p:sp>
      <p:sp>
        <p:nvSpPr>
          <p:cNvPr id="8" name="Espaço Reservado para Rodapé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9" name="Espaço Reservado para Número de Slide 8"/>
          <p:cNvSpPr>
            <a:spLocks noGrp="1"/>
          </p:cNvSpPr>
          <p:nvPr>
            <p:ph type="sldNum" sz="quarter" idx="12"/>
          </p:nvPr>
        </p:nvSpPr>
        <p:spPr/>
        <p:txBody>
          <a:bodyPr/>
          <a:lstStyle>
            <a:lvl1pPr>
              <a:defRPr/>
            </a:lvl1pPr>
          </a:lstStyle>
          <a:p>
            <a:pPr>
              <a:defRPr/>
            </a:pPr>
            <a:fld id="{05841814-ED89-4654-A150-4C34D95A4E1B}" type="slidenum">
              <a:rPr lang="pt-BR"/>
              <a:pPr>
                <a:defRPr/>
              </a:pPr>
              <a:t>‹nº›</a:t>
            </a:fld>
            <a:endParaRPr lang="pt-BR"/>
          </a:p>
        </p:txBody>
      </p:sp>
    </p:spTree>
    <p:extLst>
      <p:ext uri="{BB962C8B-B14F-4D97-AF65-F5344CB8AC3E}">
        <p14:creationId xmlns:p14="http://schemas.microsoft.com/office/powerpoint/2010/main" val="361419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6D92C65-2E26-4C6F-821F-91A65A72D22C}" type="datetimeFigureOut">
              <a:rPr lang="pt-BR"/>
              <a:pPr>
                <a:defRPr/>
              </a:pPr>
              <a:t>23/10/2014</a:t>
            </a:fld>
            <a:endParaRPr lang="pt-B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5" name="Espaço Reservado para Número de Slide 4"/>
          <p:cNvSpPr>
            <a:spLocks noGrp="1"/>
          </p:cNvSpPr>
          <p:nvPr>
            <p:ph type="sldNum" sz="quarter" idx="12"/>
          </p:nvPr>
        </p:nvSpPr>
        <p:spPr/>
        <p:txBody>
          <a:bodyPr/>
          <a:lstStyle>
            <a:lvl1pPr>
              <a:defRPr/>
            </a:lvl1pPr>
          </a:lstStyle>
          <a:p>
            <a:pPr>
              <a:defRPr/>
            </a:pPr>
            <a:fld id="{FE549890-CABD-44A3-B000-2466F612B9ED}" type="slidenum">
              <a:rPr lang="pt-BR"/>
              <a:pPr>
                <a:defRPr/>
              </a:pPr>
              <a:t>‹nº›</a:t>
            </a:fld>
            <a:endParaRPr lang="pt-BR"/>
          </a:p>
        </p:txBody>
      </p:sp>
    </p:spTree>
    <p:extLst>
      <p:ext uri="{BB962C8B-B14F-4D97-AF65-F5344CB8AC3E}">
        <p14:creationId xmlns:p14="http://schemas.microsoft.com/office/powerpoint/2010/main" val="250636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4C39FF0-B00A-4EAE-9BF1-1ADBDC3C24F6}" type="datetimeFigureOut">
              <a:rPr lang="pt-BR"/>
              <a:pPr>
                <a:defRPr/>
              </a:pPr>
              <a:t>23/10/2014</a:t>
            </a:fld>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4" name="Espaço Reservado para Número de Slide 3"/>
          <p:cNvSpPr>
            <a:spLocks noGrp="1"/>
          </p:cNvSpPr>
          <p:nvPr>
            <p:ph type="sldNum" sz="quarter" idx="12"/>
          </p:nvPr>
        </p:nvSpPr>
        <p:spPr/>
        <p:txBody>
          <a:bodyPr/>
          <a:lstStyle>
            <a:lvl1pPr>
              <a:defRPr/>
            </a:lvl1pPr>
          </a:lstStyle>
          <a:p>
            <a:pPr>
              <a:defRPr/>
            </a:pPr>
            <a:fld id="{C152A0E6-43E1-4739-99E0-2E4C32300AED}" type="slidenum">
              <a:rPr lang="pt-BR"/>
              <a:pPr>
                <a:defRPr/>
              </a:pPr>
              <a:t>‹nº›</a:t>
            </a:fld>
            <a:endParaRPr lang="pt-BR"/>
          </a:p>
        </p:txBody>
      </p:sp>
    </p:spTree>
    <p:extLst>
      <p:ext uri="{BB962C8B-B14F-4D97-AF65-F5344CB8AC3E}">
        <p14:creationId xmlns:p14="http://schemas.microsoft.com/office/powerpoint/2010/main" val="187237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F416FC5-8C96-4A33-B5FB-BB7C9663EC6D}" type="datetimeFigureOut">
              <a:rPr lang="pt-BR"/>
              <a:pPr>
                <a:defRPr/>
              </a:pPr>
              <a:t>23/10/2014</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7" name="Espaço Reservado para Número de Slide 6"/>
          <p:cNvSpPr>
            <a:spLocks noGrp="1"/>
          </p:cNvSpPr>
          <p:nvPr>
            <p:ph type="sldNum" sz="quarter" idx="12"/>
          </p:nvPr>
        </p:nvSpPr>
        <p:spPr/>
        <p:txBody>
          <a:bodyPr/>
          <a:lstStyle>
            <a:lvl1pPr>
              <a:defRPr/>
            </a:lvl1pPr>
          </a:lstStyle>
          <a:p>
            <a:pPr>
              <a:defRPr/>
            </a:pPr>
            <a:fld id="{33140492-1F13-44D3-96CF-5B7AEF788528}" type="slidenum">
              <a:rPr lang="pt-BR"/>
              <a:pPr>
                <a:defRPr/>
              </a:pPr>
              <a:t>‹nº›</a:t>
            </a:fld>
            <a:endParaRPr lang="pt-BR"/>
          </a:p>
        </p:txBody>
      </p:sp>
    </p:spTree>
    <p:extLst>
      <p:ext uri="{BB962C8B-B14F-4D97-AF65-F5344CB8AC3E}">
        <p14:creationId xmlns:p14="http://schemas.microsoft.com/office/powerpoint/2010/main" val="1885637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DCB518E-E7C8-4FEB-80BC-5ABC7D38CE86}" type="datetimeFigureOut">
              <a:rPr lang="pt-BR"/>
              <a:pPr>
                <a:defRPr/>
              </a:pPr>
              <a:t>23/10/2014</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pt-BR"/>
          </a:p>
        </p:txBody>
      </p:sp>
      <p:sp>
        <p:nvSpPr>
          <p:cNvPr id="7" name="Espaço Reservado para Número de Slide 6"/>
          <p:cNvSpPr>
            <a:spLocks noGrp="1"/>
          </p:cNvSpPr>
          <p:nvPr>
            <p:ph type="sldNum" sz="quarter" idx="12"/>
          </p:nvPr>
        </p:nvSpPr>
        <p:spPr/>
        <p:txBody>
          <a:bodyPr/>
          <a:lstStyle>
            <a:lvl1pPr>
              <a:defRPr/>
            </a:lvl1pPr>
          </a:lstStyle>
          <a:p>
            <a:pPr>
              <a:defRPr/>
            </a:pPr>
            <a:fld id="{4A9E529B-CC76-46C1-92CC-14659EC2EAA1}" type="slidenum">
              <a:rPr lang="pt-BR"/>
              <a:pPr>
                <a:defRPr/>
              </a:pPr>
              <a:t>‹nº›</a:t>
            </a:fld>
            <a:endParaRPr lang="pt-BR"/>
          </a:p>
        </p:txBody>
      </p:sp>
    </p:spTree>
    <p:extLst>
      <p:ext uri="{BB962C8B-B14F-4D97-AF65-F5344CB8AC3E}">
        <p14:creationId xmlns:p14="http://schemas.microsoft.com/office/powerpoint/2010/main" val="106205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 name="Espaço Reservado para Número de Slide 5"/>
          <p:cNvSpPr>
            <a:spLocks noGrp="1"/>
          </p:cNvSpPr>
          <p:nvPr>
            <p:ph type="sldNum" sz="quarter" idx="4"/>
          </p:nvPr>
        </p:nvSpPr>
        <p:spPr>
          <a:xfrm>
            <a:off x="6804025" y="630872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597DA68-33CF-44C0-ABA9-A9C7076E17D4}" type="slidenum">
              <a:rPr lang="pt-BR"/>
              <a:pPr>
                <a:defRPr/>
              </a:pPr>
              <a:t>‹nº›</a:t>
            </a:fld>
            <a:endParaRPr lang="pt-BR" dirty="0"/>
          </a:p>
        </p:txBody>
      </p:sp>
      <p:pic>
        <p:nvPicPr>
          <p:cNvPr id="1027" name="Imagem 1"/>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anklin Gothic Medium" pitchFamily="34" charset="0"/>
        </a:defRPr>
      </a:lvl2pPr>
      <a:lvl3pPr algn="ctr" rtl="0" eaLnBrk="0" fontAlgn="base" hangingPunct="0">
        <a:spcBef>
          <a:spcPct val="0"/>
        </a:spcBef>
        <a:spcAft>
          <a:spcPct val="0"/>
        </a:spcAft>
        <a:defRPr sz="4400">
          <a:solidFill>
            <a:schemeClr val="tx1"/>
          </a:solidFill>
          <a:latin typeface="Franklin Gothic Medium" pitchFamily="34" charset="0"/>
        </a:defRPr>
      </a:lvl3pPr>
      <a:lvl4pPr algn="ctr" rtl="0" eaLnBrk="0" fontAlgn="base" hangingPunct="0">
        <a:spcBef>
          <a:spcPct val="0"/>
        </a:spcBef>
        <a:spcAft>
          <a:spcPct val="0"/>
        </a:spcAft>
        <a:defRPr sz="4400">
          <a:solidFill>
            <a:schemeClr val="tx1"/>
          </a:solidFill>
          <a:latin typeface="Franklin Gothic Medium" pitchFamily="34" charset="0"/>
        </a:defRPr>
      </a:lvl4pPr>
      <a:lvl5pPr algn="ctr" rtl="0" eaLnBrk="0" fontAlgn="base" hangingPunct="0">
        <a:spcBef>
          <a:spcPct val="0"/>
        </a:spcBef>
        <a:spcAft>
          <a:spcPct val="0"/>
        </a:spcAft>
        <a:defRPr sz="4400">
          <a:solidFill>
            <a:schemeClr val="tx1"/>
          </a:solidFill>
          <a:latin typeface="Franklin Gothic Medium"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m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7938"/>
            <a:ext cx="95758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aixaDeTexto 2"/>
          <p:cNvSpPr txBox="1">
            <a:spLocks noChangeArrowheads="1"/>
          </p:cNvSpPr>
          <p:nvPr/>
        </p:nvSpPr>
        <p:spPr bwMode="auto">
          <a:xfrm>
            <a:off x="4140200" y="55895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altLang="pt-B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Conteúdo 2"/>
          <p:cNvSpPr>
            <a:spLocks noGrp="1"/>
          </p:cNvSpPr>
          <p:nvPr>
            <p:ph idx="1"/>
          </p:nvPr>
        </p:nvSpPr>
        <p:spPr bwMode="auto">
          <a:xfrm>
            <a:off x="0" y="1484313"/>
            <a:ext cx="9144000" cy="5373687"/>
          </a:xfrm>
          <a:solidFill>
            <a:srgbClr val="F5B677"/>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indent="0">
              <a:buFont typeface="Arial" charset="0"/>
              <a:buNone/>
            </a:pPr>
            <a:r>
              <a:rPr lang="pt-BR" altLang="pt-BR" smtClean="0">
                <a:latin typeface="Bookman Old Style" pitchFamily="18" charset="0"/>
              </a:rPr>
              <a:t>O CURSO DE ESPECIALIZAÇÃO DE  NÍVEL TÉCNICO EM ENFERMAGEM EM URGÊNCIA E EMERGÊNCIA: EXPERIENCIA DA ETSUS PARIQUERA-AÇU/ VALE DO RIBEIRA /SÃOPAULO</a:t>
            </a:r>
          </a:p>
          <a:p>
            <a:pPr marL="0" indent="0">
              <a:buFont typeface="Arial" charset="0"/>
              <a:buNone/>
            </a:pPr>
            <a:endParaRPr lang="pt-BR" altLang="pt-BR" sz="2000" smtClean="0"/>
          </a:p>
          <a:p>
            <a:pPr marL="0" indent="0">
              <a:buFont typeface="Arial" charset="0"/>
              <a:buNone/>
            </a:pPr>
            <a:endParaRPr lang="pt-BR" altLang="pt-BR" sz="2000" smtClean="0"/>
          </a:p>
          <a:p>
            <a:pPr marL="0" indent="0">
              <a:buFont typeface="Arial" charset="0"/>
              <a:buNone/>
            </a:pPr>
            <a:r>
              <a:rPr lang="pt-BR" altLang="pt-BR" sz="2400" smtClean="0"/>
              <a:t>Autores: </a:t>
            </a:r>
          </a:p>
          <a:p>
            <a:pPr marL="0" indent="0">
              <a:buFont typeface="Arial" charset="0"/>
              <a:buNone/>
            </a:pPr>
            <a:r>
              <a:rPr lang="pt-BR" altLang="pt-BR" sz="2400" smtClean="0"/>
              <a:t>Deise Apª Carminatte                                                                                               Ruth Gouvêa </a:t>
            </a:r>
          </a:p>
          <a:p>
            <a:pPr marL="0" indent="0">
              <a:buFont typeface="Arial" charset="0"/>
              <a:buNone/>
            </a:pPr>
            <a:r>
              <a:rPr lang="pt-BR" altLang="pt-BR" sz="2400" smtClean="0"/>
              <a:t>Vanessa de Lima Saraiva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Espaço Reservado para Conteúdo 2"/>
          <p:cNvSpPr>
            <a:spLocks noGrp="1"/>
          </p:cNvSpPr>
          <p:nvPr>
            <p:ph idx="1"/>
          </p:nvPr>
        </p:nvSpPr>
        <p:spPr bwMode="auto">
          <a:xfrm>
            <a:off x="0" y="1484313"/>
            <a:ext cx="9144000" cy="4824412"/>
          </a:xfrm>
          <a:solidFill>
            <a:schemeClr val="accent1">
              <a:lumMod val="20000"/>
              <a:lumOff val="80000"/>
            </a:schemeClr>
          </a:solidFill>
          <a:extLst/>
        </p:spPr>
        <p:txBody>
          <a:bodyPr vert="horz" wrap="square" lIns="91440" tIns="45720" rIns="91440" bIns="45720" numCol="1" anchor="t" anchorCtr="0" compatLnSpc="1">
            <a:prstTxWarp prst="textNoShape">
              <a:avLst/>
            </a:prstTxWarp>
          </a:bodyPr>
          <a:lstStyle/>
          <a:p>
            <a:pPr algn="just" eaLnBrk="1" hangingPunct="1">
              <a:defRPr/>
            </a:pPr>
            <a:r>
              <a:rPr lang="pt-BR" altLang="pt-BR" sz="1600" dirty="0" smtClean="0"/>
              <a:t>O CEFORH de Pariquera-Açu, 1971 - Decreto Governamental n.º 52.791 de 20 de agosto de 1971.</a:t>
            </a:r>
          </a:p>
          <a:p>
            <a:pPr algn="just" eaLnBrk="1" hangingPunct="1">
              <a:defRPr/>
            </a:pPr>
            <a:endParaRPr lang="pt-BR" altLang="pt-BR" sz="1600" i="1" dirty="0" smtClean="0">
              <a:solidFill>
                <a:srgbClr val="FF0000"/>
              </a:solidFill>
            </a:endParaRPr>
          </a:p>
          <a:p>
            <a:pPr marL="0" indent="0" algn="just" eaLnBrk="1" hangingPunct="1">
              <a:buFont typeface="Arial" charset="0"/>
              <a:buNone/>
              <a:defRPr/>
            </a:pPr>
            <a:r>
              <a:rPr lang="pt-BR" altLang="pt-BR" sz="1600" dirty="0" smtClean="0"/>
              <a:t>   Missão: </a:t>
            </a:r>
            <a:r>
              <a:rPr lang="pt-BR" altLang="pt-BR" sz="1600" i="1" dirty="0" smtClean="0"/>
              <a:t>“Promover e realizar Educação Profissional de nível técnico, com humanização e competência, na perspectiva da consolidação do SUS, do fortalecimento da cidadania, da promoção da saúde e da qualidade de vida, participando das transformações da sociedade”.</a:t>
            </a:r>
          </a:p>
          <a:p>
            <a:pPr marL="0" indent="0" algn="just" eaLnBrk="1" hangingPunct="1">
              <a:buFont typeface="Arial" charset="0"/>
              <a:buNone/>
              <a:defRPr/>
            </a:pPr>
            <a:endParaRPr lang="pt-BR" altLang="pt-BR" sz="1600" dirty="0" smtClean="0"/>
          </a:p>
          <a:p>
            <a:pPr algn="just" eaLnBrk="1" hangingPunct="1">
              <a:defRPr/>
            </a:pPr>
            <a:r>
              <a:rPr lang="pt-BR" altLang="pt-BR" sz="1600" dirty="0" smtClean="0"/>
              <a:t>Educação Profissional-RET-SUS</a:t>
            </a:r>
          </a:p>
          <a:p>
            <a:pPr algn="just" eaLnBrk="1" hangingPunct="1">
              <a:defRPr/>
            </a:pPr>
            <a:r>
              <a:rPr lang="pt-BR" altLang="pt-BR" sz="1600" dirty="0" smtClean="0"/>
              <a:t>Preparou: Auxiliares de Enfermagem, Auxiliares de Consultório Dentário, Auxiliares de Enfermagem do Trabalho, Auxiliares em Registro de Saúde, Técnicos em Enfermagem, Técnicos em Patologia Clinica, Técnicos em Radiologia, Especialistas em Hemoterapia, Motoristas Socorristas para Resgate, Ensino Básico Fundamental, Ensino Médio e Informática. </a:t>
            </a:r>
          </a:p>
          <a:p>
            <a:pPr algn="just" eaLnBrk="1" hangingPunct="1">
              <a:defRPr/>
            </a:pPr>
            <a:r>
              <a:rPr lang="pt-BR" altLang="pt-BR" sz="1600" dirty="0" smtClean="0"/>
              <a:t>As especializações de nível técnico em enfermagem (pós-técnica) visam suprir a necessidade de pessoal qualificado para atender áreas mais especificas e de maior complexidade do setor da saúde, como urgência e emergência</a:t>
            </a:r>
          </a:p>
          <a:p>
            <a:pPr algn="just" eaLnBrk="1" hangingPunct="1">
              <a:defRPr/>
            </a:pPr>
            <a:r>
              <a:rPr lang="pt-BR" altLang="pt-BR" sz="1600" dirty="0" smtClean="0"/>
              <a:t>Expandir conhecimento e melhorar habilidades profissionais </a:t>
            </a:r>
          </a:p>
          <a:p>
            <a:pPr eaLnBrk="1" hangingPunct="1">
              <a:buFont typeface="Arial" charset="0"/>
              <a:buNone/>
              <a:defRPr/>
            </a:pPr>
            <a:endParaRPr lang="pt-BR" altLang="pt-BR" sz="1600" dirty="0" smtClean="0"/>
          </a:p>
        </p:txBody>
      </p:sp>
      <p:sp>
        <p:nvSpPr>
          <p:cNvPr id="4" name="Espaço Reservado para Rodapé 3"/>
          <p:cNvSpPr>
            <a:spLocks noGrp="1"/>
          </p:cNvSpPr>
          <p:nvPr>
            <p:ph type="ftr" sz="quarter" idx="11"/>
          </p:nvPr>
        </p:nvSpPr>
        <p:spPr>
          <a:xfrm>
            <a:off x="0" y="6237288"/>
            <a:ext cx="9144000" cy="620712"/>
          </a:xfrm>
          <a:solidFill>
            <a:schemeClr val="accent6">
              <a:lumMod val="40000"/>
              <a:lumOff val="60000"/>
            </a:schemeClr>
          </a:solidFill>
        </p:spPr>
        <p:txBody>
          <a:bodyPr/>
          <a:lstStyle/>
          <a:p>
            <a:pPr>
              <a:defRPr/>
            </a:pPr>
            <a:r>
              <a:rPr lang="pt-BR" sz="800" dirty="0"/>
              <a:t>ESCOLA POLITÉCNICA DE SAÚDE JOAQUIM VENÂNCIO (</a:t>
            </a:r>
            <a:r>
              <a:rPr lang="pt-BR" sz="800" dirty="0" err="1"/>
              <a:t>Org</a:t>
            </a:r>
            <a:r>
              <a:rPr lang="pt-BR" sz="800" dirty="0"/>
              <a:t>). Dicionário </a:t>
            </a:r>
            <a:r>
              <a:rPr lang="pt-BR" sz="800" dirty="0" smtClean="0"/>
              <a:t>da educação </a:t>
            </a:r>
            <a:r>
              <a:rPr lang="pt-BR" sz="800" dirty="0"/>
              <a:t>profissional em saúde. Rio de Janeiro: EPSJV, p. 126-133, </a:t>
            </a:r>
            <a:endParaRPr lang="pt-BR" sz="800" dirty="0" smtClean="0"/>
          </a:p>
          <a:p>
            <a:pPr>
              <a:defRPr/>
            </a:pPr>
            <a:r>
              <a:rPr lang="pt-BR" sz="800" dirty="0" smtClean="0"/>
              <a:t>FUNDAP. </a:t>
            </a:r>
            <a:r>
              <a:rPr lang="pt-BR" sz="800" b="1" dirty="0" smtClean="0"/>
              <a:t>Curso de especialização de nível técnico em enfermagem - referencial curricular</a:t>
            </a:r>
            <a:r>
              <a:rPr lang="pt-BR" sz="800" dirty="0" smtClean="0"/>
              <a:t>: urgência e emergência / coordenação técnica pedagógica Julia Ikeda Fortes... [et al.]. São Paulo: FUNDAP, 2010.</a:t>
            </a:r>
          </a:p>
          <a:p>
            <a:pPr>
              <a:defRPr/>
            </a:pPr>
            <a:endParaRPr lang="pt-BR" sz="1400" dirty="0" smtClean="0"/>
          </a:p>
          <a:p>
            <a:pPr>
              <a:defRPr/>
            </a:pPr>
            <a:endParaRPr lang="pt-BR" dirty="0" smtClean="0"/>
          </a:p>
          <a:p>
            <a:pPr>
              <a:defRPr/>
            </a:pPr>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pt-BR" altLang="pt-BR" smtClean="0"/>
          </a:p>
        </p:txBody>
      </p:sp>
      <p:sp>
        <p:nvSpPr>
          <p:cNvPr id="16387" name="Espaço Reservado para Conteúdo 2"/>
          <p:cNvSpPr>
            <a:spLocks noGrp="1"/>
          </p:cNvSpPr>
          <p:nvPr>
            <p:ph idx="1"/>
          </p:nvPr>
        </p:nvSpPr>
        <p:spPr bwMode="auto">
          <a:xfrm>
            <a:off x="4284663" y="1773238"/>
            <a:ext cx="4391025" cy="3608387"/>
          </a:xfrm>
          <a:solidFill>
            <a:schemeClr val="accent1">
              <a:lumMod val="20000"/>
              <a:lumOff val="80000"/>
            </a:schemeClr>
          </a:solidFill>
        </p:spPr>
        <p:txBody>
          <a:bodyPr vert="horz" wrap="square" lIns="91440" tIns="45720" rIns="91440" bIns="45720" numCol="1" anchor="t" anchorCtr="0" compatLnSpc="1">
            <a:prstTxWarp prst="textNoShape">
              <a:avLst/>
            </a:prstTxWarp>
          </a:bodyPr>
          <a:lstStyle/>
          <a:p>
            <a:pPr marL="0" indent="0" eaLnBrk="1" hangingPunct="1">
              <a:buFont typeface="Arial" charset="0"/>
              <a:buNone/>
              <a:defRPr/>
            </a:pPr>
            <a:r>
              <a:rPr lang="pt-BR" altLang="pt-BR" sz="1800" dirty="0" smtClean="0"/>
              <a:t>As particularidades da região como a proximidade da BR 116, a distância do hospital de referência, características geográficas, deficiência da infraestrutura física, RH qualificado, entre outros, é de suma importância especializar os técnicos do Vale do Ribeira .</a:t>
            </a:r>
            <a:endParaRPr lang="pt-BR" altLang="pt-BR" dirty="0" smtClean="0"/>
          </a:p>
        </p:txBody>
      </p:sp>
      <p:pic>
        <p:nvPicPr>
          <p:cNvPr id="16388" name="Imagem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3747839" cy="38884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ço Reservado para Rodapé 5"/>
          <p:cNvSpPr>
            <a:spLocks noGrp="1"/>
          </p:cNvSpPr>
          <p:nvPr>
            <p:ph type="ftr" sz="quarter" idx="11"/>
          </p:nvPr>
        </p:nvSpPr>
        <p:spPr>
          <a:xfrm>
            <a:off x="0" y="5994400"/>
            <a:ext cx="9144000" cy="863600"/>
          </a:xfrm>
          <a:solidFill>
            <a:schemeClr val="accent6">
              <a:lumMod val="40000"/>
              <a:lumOff val="60000"/>
            </a:schemeClr>
          </a:solidFill>
        </p:spPr>
        <p:txBody>
          <a:bodyPr/>
          <a:lstStyle/>
          <a:p>
            <a:pPr algn="just">
              <a:defRPr/>
            </a:pPr>
            <a:r>
              <a:rPr lang="pt-BR" sz="900" b="1" dirty="0" smtClean="0"/>
              <a:t>SÃO </a:t>
            </a:r>
            <a:r>
              <a:rPr lang="pt-BR" sz="900" b="1" dirty="0"/>
              <a:t>PAULO (Estado</a:t>
            </a:r>
            <a:r>
              <a:rPr lang="pt-BR" sz="900" dirty="0"/>
              <a:t>). Secretaria da Saúde. Coordenadoria de Recursos </a:t>
            </a:r>
            <a:r>
              <a:rPr lang="pt-BR" sz="900" dirty="0" smtClean="0"/>
              <a:t>Humanos. Educação </a:t>
            </a:r>
            <a:r>
              <a:rPr lang="pt-BR" sz="900" dirty="0"/>
              <a:t>Profissional em Saúde. Disponível em: </a:t>
            </a:r>
            <a:r>
              <a:rPr lang="pt-BR" sz="900" dirty="0" smtClean="0"/>
              <a:t>&lt; http</a:t>
            </a:r>
            <a:r>
              <a:rPr lang="pt-BR" sz="900" dirty="0"/>
              <a:t>://</a:t>
            </a:r>
            <a:r>
              <a:rPr lang="pt-BR" sz="900" dirty="0" smtClean="0"/>
              <a:t>www.saude.sp.gov.br/coordenadoria-de-recursos-humanos/areas-da-crh/grupo-deselecao-e-desenvolvimento-de-rh/educacao-profissional-em-saude</a:t>
            </a:r>
            <a:r>
              <a:rPr lang="pt-BR" sz="900" dirty="0"/>
              <a:t>&gt;. Acesso em: 06 abr. 2013</a:t>
            </a:r>
            <a:r>
              <a:rPr lang="pt-BR" sz="900" dirty="0" smtClean="0"/>
              <a:t>.</a:t>
            </a:r>
          </a:p>
          <a:p>
            <a:pPr>
              <a:defRPr/>
            </a:pPr>
            <a:r>
              <a:rPr lang="pt-BR" sz="900" b="1" dirty="0" smtClean="0"/>
              <a:t>CONSAÚDE. Consórcio Intermunicipal de Saúde do Vale do Ribeira</a:t>
            </a:r>
            <a:r>
              <a:rPr lang="pt-BR" sz="900" dirty="0" smtClean="0"/>
              <a:t>: unidade CEFORH. Disponível em: &lt; http://www.consaude.org.br/unidades/c-e-f-o-r-h/&gt;. Acesso em: 06 abr. 2013</a:t>
            </a:r>
            <a:r>
              <a:rPr lang="pt-BR" sz="900" dirty="0"/>
              <a:t>. </a:t>
            </a:r>
            <a:endParaRPr lang="pt-BR" sz="900" dirty="0" smtClean="0"/>
          </a:p>
          <a:p>
            <a:pPr>
              <a:defRPr/>
            </a:pPr>
            <a:r>
              <a:rPr lang="pt-BR" sz="900" b="1" dirty="0" smtClean="0"/>
              <a:t>RET-SUS</a:t>
            </a:r>
            <a:r>
              <a:rPr lang="pt-BR" sz="900" b="1" dirty="0"/>
              <a:t>. Rede </a:t>
            </a:r>
            <a:r>
              <a:rPr lang="pt-BR" sz="900" dirty="0"/>
              <a:t>de Escolas Técnicas do Sistema Único de Saúde CEFORH: da sala de </a:t>
            </a:r>
            <a:r>
              <a:rPr lang="pt-BR" sz="900" dirty="0" smtClean="0"/>
              <a:t>aula para </a:t>
            </a:r>
            <a:r>
              <a:rPr lang="pt-BR" sz="900" dirty="0"/>
              <a:t>‘vida real’. Revista RET-SUS, Ano VI, n. 51 março, 2012b. (Biblioteca Virtual).</a:t>
            </a:r>
          </a:p>
          <a:p>
            <a:pPr>
              <a:defRPr/>
            </a:pPr>
            <a:r>
              <a:rPr lang="pt-BR" sz="900" dirty="0"/>
              <a:t>Disponível em: &lt;http: www.retsus.fiocruz.br/uploadsistema/revista/pdf/revista51.pdf</a:t>
            </a:r>
            <a:r>
              <a:rPr lang="pt-BR" sz="900" dirty="0" smtClean="0"/>
              <a:t>&gt;.Acesso </a:t>
            </a:r>
            <a:r>
              <a:rPr lang="pt-BR" sz="900" dirty="0"/>
              <a:t>em: 06 abr. 2013.</a:t>
            </a:r>
            <a:endParaRPr lang="pt-BR" sz="900" dirty="0" smtClean="0"/>
          </a:p>
          <a:p>
            <a:pPr>
              <a:defRPr/>
            </a:pPr>
            <a:endParaRPr lang="pt-BR" dirty="0"/>
          </a:p>
        </p:txBody>
      </p:sp>
      <p:sp>
        <p:nvSpPr>
          <p:cNvPr id="16389" name="CaixaDeTexto 4"/>
          <p:cNvSpPr txBox="1">
            <a:spLocks noChangeArrowheads="1"/>
          </p:cNvSpPr>
          <p:nvPr/>
        </p:nvSpPr>
        <p:spPr bwMode="auto">
          <a:xfrm>
            <a:off x="4356100" y="4365625"/>
            <a:ext cx="4175125" cy="584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pt-BR" altLang="pt-BR" sz="1600" dirty="0" smtClean="0">
                <a:solidFill>
                  <a:schemeClr val="bg1"/>
                </a:solidFill>
              </a:rPr>
              <a:t>PRIMEIRA ESCOLA  A  DESENVOLVER O CURSO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6084168" y="2151856"/>
            <a:ext cx="2852738" cy="4211637"/>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600" dirty="0">
                <a:solidFill>
                  <a:schemeClr val="tx1"/>
                </a:solidFill>
              </a:rPr>
              <a:t>O </a:t>
            </a:r>
            <a:r>
              <a:rPr lang="pt-BR" sz="1400" dirty="0">
                <a:solidFill>
                  <a:schemeClr val="tx1"/>
                </a:solidFill>
              </a:rPr>
              <a:t>perfil do egresso do Curso de Especialização de Nível Técnico em Enfermagem em Urgência e Emergência se baseia no profissional que participa e evidencia a necessidade da equipe multiprofissional, destacando o papel do técnico de enfermagem, </a:t>
            </a:r>
            <a:r>
              <a:rPr lang="pt-BR" sz="1400" dirty="0">
                <a:solidFill>
                  <a:schemeClr val="tx1"/>
                </a:solidFill>
              </a:rPr>
              <a:t>no enfrentamento </a:t>
            </a:r>
            <a:r>
              <a:rPr lang="pt-BR" sz="1400" dirty="0">
                <a:solidFill>
                  <a:schemeClr val="tx1"/>
                </a:solidFill>
              </a:rPr>
              <a:t>de situações de risco de vida do paciente, atendendo-as quando e onde ocorrem, no tratamento e cuidado das vítimas e nas ações educativas de prevenção de acidentes dirigidas a </a:t>
            </a:r>
            <a:r>
              <a:rPr lang="pt-BR" sz="1400" dirty="0">
                <a:solidFill>
                  <a:schemeClr val="tx1"/>
                </a:solidFill>
              </a:rPr>
              <a:t>diferentes agrupamentos humanos </a:t>
            </a:r>
            <a:endParaRPr lang="pt-BR" sz="1400" dirty="0">
              <a:solidFill>
                <a:schemeClr val="tx1"/>
              </a:solidFill>
            </a:endParaRPr>
          </a:p>
        </p:txBody>
      </p:sp>
      <p:cxnSp>
        <p:nvCxnSpPr>
          <p:cNvPr id="11" name="Conector de seta reta 10"/>
          <p:cNvCxnSpPr/>
          <p:nvPr/>
        </p:nvCxnSpPr>
        <p:spPr>
          <a:xfrm flipH="1">
            <a:off x="3995738" y="1844675"/>
            <a:ext cx="80962" cy="241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Conector de seta reta 18"/>
          <p:cNvCxnSpPr/>
          <p:nvPr/>
        </p:nvCxnSpPr>
        <p:spPr>
          <a:xfrm flipH="1">
            <a:off x="1884363" y="1690688"/>
            <a:ext cx="1800225" cy="21066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Conector de seta reta 23"/>
          <p:cNvCxnSpPr/>
          <p:nvPr/>
        </p:nvCxnSpPr>
        <p:spPr>
          <a:xfrm flipH="1">
            <a:off x="2657475" y="1844675"/>
            <a:ext cx="900113" cy="25638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Chave direita 26"/>
          <p:cNvSpPr/>
          <p:nvPr/>
        </p:nvSpPr>
        <p:spPr>
          <a:xfrm>
            <a:off x="5727700" y="1997075"/>
            <a:ext cx="190500" cy="4029075"/>
          </a:xfrm>
          <a:prstGeom prst="rightBrace">
            <a:avLst/>
          </a:prstGeom>
          <a:ln/>
        </p:spPr>
        <p:style>
          <a:lnRef idx="3">
            <a:schemeClr val="dk1"/>
          </a:lnRef>
          <a:fillRef idx="0">
            <a:schemeClr val="dk1"/>
          </a:fillRef>
          <a:effectRef idx="2">
            <a:schemeClr val="dk1"/>
          </a:effectRef>
          <a:fontRef idx="minor">
            <a:schemeClr val="tx1"/>
          </a:fontRef>
        </p:style>
        <p:txBody>
          <a:bodyPr anchor="ctr"/>
          <a:lstStyle/>
          <a:p>
            <a:pPr algn="ctr">
              <a:defRPr/>
            </a:pPr>
            <a:endParaRPr lang="pt-BR"/>
          </a:p>
        </p:txBody>
      </p:sp>
      <p:cxnSp>
        <p:nvCxnSpPr>
          <p:cNvPr id="29" name="Conector de seta reta 28"/>
          <p:cNvCxnSpPr/>
          <p:nvPr/>
        </p:nvCxnSpPr>
        <p:spPr>
          <a:xfrm flipH="1">
            <a:off x="2162175" y="1690688"/>
            <a:ext cx="1343025" cy="6921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Retângulo de cantos arredondados 22"/>
          <p:cNvSpPr/>
          <p:nvPr/>
        </p:nvSpPr>
        <p:spPr>
          <a:xfrm>
            <a:off x="73776" y="1837531"/>
            <a:ext cx="1728192" cy="1008112"/>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pt-BR" sz="1400" dirty="0">
                <a:solidFill>
                  <a:schemeClr val="tx1"/>
                </a:solidFill>
                <a:latin typeface="Arial Black" panose="020B0A04020102020204" pitchFamily="34" charset="0"/>
              </a:rPr>
              <a:t>Executadas </a:t>
            </a:r>
          </a:p>
          <a:p>
            <a:pPr algn="ctr">
              <a:defRPr/>
            </a:pPr>
            <a:r>
              <a:rPr lang="pt-BR" sz="1400" dirty="0">
                <a:solidFill>
                  <a:schemeClr val="tx1"/>
                </a:solidFill>
                <a:latin typeface="Arial Black" panose="020B0A04020102020204" pitchFamily="34" charset="0"/>
              </a:rPr>
              <a:t>6 turmas </a:t>
            </a:r>
          </a:p>
          <a:p>
            <a:pPr algn="ctr">
              <a:defRPr/>
            </a:pPr>
            <a:r>
              <a:rPr lang="pt-BR" sz="1400" dirty="0">
                <a:solidFill>
                  <a:schemeClr val="tx1"/>
                </a:solidFill>
                <a:latin typeface="Arial Black" panose="020B0A04020102020204" pitchFamily="34" charset="0"/>
              </a:rPr>
              <a:t>142 alunos formados </a:t>
            </a:r>
          </a:p>
        </p:txBody>
      </p:sp>
      <p:sp>
        <p:nvSpPr>
          <p:cNvPr id="25" name="Retângulo de cantos arredondados 24"/>
          <p:cNvSpPr/>
          <p:nvPr/>
        </p:nvSpPr>
        <p:spPr>
          <a:xfrm>
            <a:off x="17995" y="3172847"/>
            <a:ext cx="1807096" cy="1152128"/>
          </a:xfrm>
          <a:prstGeom prst="round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1400" dirty="0">
                <a:solidFill>
                  <a:schemeClr val="tx1"/>
                </a:solidFill>
                <a:latin typeface="Arial Black" panose="020B0A04020102020204" pitchFamily="34" charset="0"/>
              </a:rPr>
              <a:t>Grande repercussão </a:t>
            </a:r>
          </a:p>
          <a:p>
            <a:pPr algn="ctr">
              <a:defRPr/>
            </a:pPr>
            <a:r>
              <a:rPr lang="pt-BR" sz="1400" dirty="0">
                <a:solidFill>
                  <a:schemeClr val="tx1"/>
                </a:solidFill>
                <a:latin typeface="Arial Black" panose="020B0A04020102020204" pitchFamily="34" charset="0"/>
              </a:rPr>
              <a:t>gestores locais e alunos</a:t>
            </a:r>
          </a:p>
        </p:txBody>
      </p:sp>
      <p:sp>
        <p:nvSpPr>
          <p:cNvPr id="26" name="Retângulo de cantos arredondados 25"/>
          <p:cNvSpPr/>
          <p:nvPr/>
        </p:nvSpPr>
        <p:spPr>
          <a:xfrm>
            <a:off x="2953673" y="4408488"/>
            <a:ext cx="2663825" cy="2016125"/>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400" dirty="0">
                <a:solidFill>
                  <a:schemeClr val="tx1"/>
                </a:solidFill>
                <a:latin typeface="Arial Black" panose="020B0A04020102020204" pitchFamily="34" charset="0"/>
              </a:rPr>
              <a:t>No processo formativo foi observado, que, apesar dos alunos terem dupla e tripla jornada de trabalho demonstraram bastante entusiasmo </a:t>
            </a:r>
          </a:p>
        </p:txBody>
      </p:sp>
      <p:sp>
        <p:nvSpPr>
          <p:cNvPr id="28" name="Retângulo de cantos arredondados 27"/>
          <p:cNvSpPr/>
          <p:nvPr/>
        </p:nvSpPr>
        <p:spPr>
          <a:xfrm>
            <a:off x="2833818" y="2474119"/>
            <a:ext cx="2786731" cy="1513681"/>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200" dirty="0">
                <a:solidFill>
                  <a:schemeClr val="tx1"/>
                </a:solidFill>
                <a:latin typeface="Arial Black" panose="020B0A04020102020204" pitchFamily="34" charset="0"/>
              </a:rPr>
              <a:t>Processo educativo com “simulados” que permitiu a correção de ações equivocadas no atendimento na emergência.</a:t>
            </a:r>
          </a:p>
          <a:p>
            <a:pPr>
              <a:defRPr/>
            </a:pPr>
            <a:endParaRPr lang="pt-BR" dirty="0"/>
          </a:p>
        </p:txBody>
      </p:sp>
      <p:sp>
        <p:nvSpPr>
          <p:cNvPr id="30" name="Retângulo de cantos arredondados 29"/>
          <p:cNvSpPr/>
          <p:nvPr/>
        </p:nvSpPr>
        <p:spPr>
          <a:xfrm>
            <a:off x="297956" y="4589034"/>
            <a:ext cx="2359519" cy="1692275"/>
          </a:xfrm>
          <a:prstGeom prst="round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200" dirty="0">
                <a:solidFill>
                  <a:schemeClr val="tx1"/>
                </a:solidFill>
                <a:latin typeface="Arial Black" panose="020B0A04020102020204" pitchFamily="34" charset="0"/>
              </a:rPr>
              <a:t>Professores enfermeiros dos serviços de emergência, SAMU, corpo de bombeiros, CETESB, pré-hospitalar da BR 116</a:t>
            </a:r>
          </a:p>
        </p:txBody>
      </p:sp>
      <p:sp>
        <p:nvSpPr>
          <p:cNvPr id="31" name="Elipse 30"/>
          <p:cNvSpPr/>
          <p:nvPr/>
        </p:nvSpPr>
        <p:spPr>
          <a:xfrm>
            <a:off x="3188568" y="1316054"/>
            <a:ext cx="2895600" cy="914400"/>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latin typeface="Arial Black" panose="020B0A04020102020204" pitchFamily="34" charset="0"/>
              </a:rPr>
              <a:t>EXPERIÊNCIA</a:t>
            </a:r>
            <a:r>
              <a:rPr lang="pt-BR" b="1"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551977"/>
            <a:ext cx="8928992" cy="4973367"/>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Â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575</Words>
  <Application>Microsoft Office PowerPoint</Application>
  <PresentationFormat>Apresentação na tela (4:3)</PresentationFormat>
  <Paragraphs>34</Paragraphs>
  <Slides>6</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6</vt:i4>
      </vt:variant>
    </vt:vector>
  </HeadingPairs>
  <TitlesOfParts>
    <vt:vector size="13" baseType="lpstr">
      <vt:lpstr>Arial</vt:lpstr>
      <vt:lpstr>Franklin Gothic Medium</vt:lpstr>
      <vt:lpstr>Franklin Gothic Book</vt:lpstr>
      <vt:lpstr>Calibri</vt:lpstr>
      <vt:lpstr>Bookman Old Style</vt:lpstr>
      <vt:lpstr>Arial Black</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Eduardo Pinto Grisoni</dc:creator>
  <cp:lastModifiedBy>Nubia Brelaz Nunes</cp:lastModifiedBy>
  <cp:revision>30</cp:revision>
  <dcterms:created xsi:type="dcterms:W3CDTF">2014-09-19T21:15:21Z</dcterms:created>
  <dcterms:modified xsi:type="dcterms:W3CDTF">2014-10-23T19:45:43Z</dcterms:modified>
</cp:coreProperties>
</file>