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3" r:id="rId4"/>
    <p:sldId id="266" r:id="rId5"/>
    <p:sldId id="259" r:id="rId6"/>
    <p:sldId id="260" r:id="rId7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56" y="85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Mostra%20MS\Tabela%201%20-%20Quantitativ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690489838195528E-2"/>
          <c:y val="6.5457397093655986E-2"/>
          <c:w val="0.66625717762291203"/>
          <c:h val="0.66794539402086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Plan1!$D$12</c:f>
              <c:strCache>
                <c:ptCount val="1"/>
                <c:pt idx="0">
                  <c:v>TURMAS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Plan1!$C$13:$C$16</c:f>
              <c:strCache>
                <c:ptCount val="4"/>
                <c:pt idx="0">
                  <c:v>Metropolitana</c:v>
                </c:pt>
                <c:pt idx="1">
                  <c:v>Mata Sul</c:v>
                </c:pt>
                <c:pt idx="2">
                  <c:v>Agreste</c:v>
                </c:pt>
                <c:pt idx="3">
                  <c:v>Sertão</c:v>
                </c:pt>
              </c:strCache>
            </c:strRef>
          </c:cat>
          <c:val>
            <c:numRef>
              <c:f>Plan1!$D$13:$D$16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Plan1!$E$12</c:f>
              <c:strCache>
                <c:ptCount val="1"/>
                <c:pt idx="0">
                  <c:v>MATRICULADOS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Plan1!$C$13:$C$16</c:f>
              <c:strCache>
                <c:ptCount val="4"/>
                <c:pt idx="0">
                  <c:v>Metropolitana</c:v>
                </c:pt>
                <c:pt idx="1">
                  <c:v>Mata Sul</c:v>
                </c:pt>
                <c:pt idx="2">
                  <c:v>Agreste</c:v>
                </c:pt>
                <c:pt idx="3">
                  <c:v>Sertão</c:v>
                </c:pt>
              </c:strCache>
            </c:strRef>
          </c:cat>
          <c:val>
            <c:numRef>
              <c:f>Plan1!$E$13:$E$16</c:f>
              <c:numCache>
                <c:formatCode>General</c:formatCode>
                <c:ptCount val="4"/>
                <c:pt idx="0">
                  <c:v>61</c:v>
                </c:pt>
                <c:pt idx="1">
                  <c:v>69</c:v>
                </c:pt>
                <c:pt idx="2">
                  <c:v>60</c:v>
                </c:pt>
                <c:pt idx="3">
                  <c:v>45</c:v>
                </c:pt>
              </c:numCache>
            </c:numRef>
          </c:val>
        </c:ser>
        <c:ser>
          <c:idx val="2"/>
          <c:order val="2"/>
          <c:tx>
            <c:strRef>
              <c:f>Plan1!$F$12</c:f>
              <c:strCache>
                <c:ptCount val="1"/>
                <c:pt idx="0">
                  <c:v>EVADIDOS</c:v>
                </c:pt>
              </c:strCache>
            </c:strRef>
          </c:tx>
          <c:spPr>
            <a:solidFill>
              <a:srgbClr val="00B050"/>
            </a:solidFill>
            <a:ln w="28575">
              <a:noFill/>
            </a:ln>
          </c:spPr>
          <c:invertIfNegative val="0"/>
          <c:cat>
            <c:strRef>
              <c:f>Plan1!$C$13:$C$16</c:f>
              <c:strCache>
                <c:ptCount val="4"/>
                <c:pt idx="0">
                  <c:v>Metropolitana</c:v>
                </c:pt>
                <c:pt idx="1">
                  <c:v>Mata Sul</c:v>
                </c:pt>
                <c:pt idx="2">
                  <c:v>Agreste</c:v>
                </c:pt>
                <c:pt idx="3">
                  <c:v>Sertão</c:v>
                </c:pt>
              </c:strCache>
            </c:strRef>
          </c:cat>
          <c:val>
            <c:numRef>
              <c:f>Plan1!$F$13:$F$16</c:f>
              <c:numCache>
                <c:formatCode>General</c:formatCode>
                <c:ptCount val="4"/>
                <c:pt idx="0">
                  <c:v>29</c:v>
                </c:pt>
                <c:pt idx="1">
                  <c:v>35</c:v>
                </c:pt>
                <c:pt idx="2">
                  <c:v>10</c:v>
                </c:pt>
                <c:pt idx="3">
                  <c:v>22</c:v>
                </c:pt>
              </c:numCache>
            </c:numRef>
          </c:val>
        </c:ser>
        <c:ser>
          <c:idx val="3"/>
          <c:order val="3"/>
          <c:tx>
            <c:strRef>
              <c:f>Plan1!$G$12</c:f>
              <c:strCache>
                <c:ptCount val="1"/>
                <c:pt idx="0">
                  <c:v>FORMADOS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8575">
              <a:noFill/>
            </a:ln>
          </c:spPr>
          <c:invertIfNegative val="0"/>
          <c:dLbls>
            <c:spPr>
              <a:solidFill>
                <a:schemeClr val="tx2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Plan1!$C$13:$C$16</c:f>
              <c:strCache>
                <c:ptCount val="4"/>
                <c:pt idx="0">
                  <c:v>Metropolitana</c:v>
                </c:pt>
                <c:pt idx="1">
                  <c:v>Mata Sul</c:v>
                </c:pt>
                <c:pt idx="2">
                  <c:v>Agreste</c:v>
                </c:pt>
                <c:pt idx="3">
                  <c:v>Sertão</c:v>
                </c:pt>
              </c:strCache>
            </c:strRef>
          </c:cat>
          <c:val>
            <c:numRef>
              <c:f>Plan1!$G$13:$G$16</c:f>
              <c:numCache>
                <c:formatCode>General</c:formatCode>
                <c:ptCount val="4"/>
                <c:pt idx="0">
                  <c:v>32</c:v>
                </c:pt>
                <c:pt idx="1">
                  <c:v>34</c:v>
                </c:pt>
                <c:pt idx="2">
                  <c:v>50</c:v>
                </c:pt>
                <c:pt idx="3">
                  <c:v>23</c:v>
                </c:pt>
              </c:numCache>
            </c:numRef>
          </c:val>
        </c:ser>
        <c:ser>
          <c:idx val="4"/>
          <c:order val="4"/>
          <c:tx>
            <c:strRef>
              <c:f>Plan1!$H$12</c:f>
              <c:strCache>
                <c:ptCount val="1"/>
                <c:pt idx="0">
                  <c:v>% EVASÃO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dLbls>
            <c:dLbl>
              <c:idx val="2"/>
              <c:layout>
                <c:manualLayout>
                  <c:x val="2.7777583358996618E-3"/>
                  <c:y val="-4.8047711756102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Plan1!$C$13:$C$16</c:f>
              <c:strCache>
                <c:ptCount val="4"/>
                <c:pt idx="0">
                  <c:v>Metropolitana</c:v>
                </c:pt>
                <c:pt idx="1">
                  <c:v>Mata Sul</c:v>
                </c:pt>
                <c:pt idx="2">
                  <c:v>Agreste</c:v>
                </c:pt>
                <c:pt idx="3">
                  <c:v>Sertão</c:v>
                </c:pt>
              </c:strCache>
            </c:strRef>
          </c:cat>
          <c:val>
            <c:numRef>
              <c:f>Plan1!$H$13:$H$16</c:f>
              <c:numCache>
                <c:formatCode>General</c:formatCode>
                <c:ptCount val="4"/>
                <c:pt idx="0">
                  <c:v>46</c:v>
                </c:pt>
                <c:pt idx="1">
                  <c:v>50</c:v>
                </c:pt>
                <c:pt idx="2">
                  <c:v>17</c:v>
                </c:pt>
                <c:pt idx="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gapDepth val="0"/>
        <c:shape val="cylinder"/>
        <c:axId val="40795648"/>
        <c:axId val="37962880"/>
        <c:axId val="0"/>
      </c:bar3DChart>
      <c:catAx>
        <c:axId val="4079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37962880"/>
        <c:crosses val="autoZero"/>
        <c:auto val="1"/>
        <c:lblAlgn val="ctr"/>
        <c:lblOffset val="100"/>
        <c:noMultiLvlLbl val="0"/>
      </c:catAx>
      <c:valAx>
        <c:axId val="3796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95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</cdr:x>
      <cdr:y>0.08108</cdr:y>
    </cdr:from>
    <cdr:to>
      <cdr:x>0.95313</cdr:x>
      <cdr:y>0.18919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429024" y="214314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pt-BR" b="1" dirty="0" smtClean="0"/>
            <a:t>T</a:t>
          </a:r>
          <a:r>
            <a:rPr lang="pt-BR" sz="1100" b="1" dirty="0" smtClean="0"/>
            <a:t>otal: 235</a:t>
          </a:r>
          <a:endParaRPr lang="pt-BR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21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2882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71676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8" y="2046817"/>
            <a:ext cx="2273498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70"/>
            <a:ext cx="2875360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2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30C-3F1D-476B-8314-B9F394CA15CA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7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810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62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85734" y="3500430"/>
            <a:ext cx="4554268" cy="5429288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Introdução: </a:t>
            </a:r>
            <a:r>
              <a:rPr lang="pt-BR" sz="1600" dirty="0" smtClean="0">
                <a:solidFill>
                  <a:schemeClr val="tx1"/>
                </a:solidFill>
              </a:rPr>
              <a:t>A ESP-PE realiza seus cursos técnicos de forma descentralizada através de </a:t>
            </a:r>
            <a:r>
              <a:rPr lang="pt-BR" sz="1600" dirty="0" err="1" smtClean="0">
                <a:solidFill>
                  <a:schemeClr val="tx1"/>
                </a:solidFill>
              </a:rPr>
              <a:t>parceirias</a:t>
            </a:r>
            <a:r>
              <a:rPr lang="pt-BR" sz="1600" dirty="0" smtClean="0">
                <a:solidFill>
                  <a:schemeClr val="tx1"/>
                </a:solidFill>
              </a:rPr>
              <a:t> interinstitucionais de saúde e de educação. O Curso Técnico em Análises Clínicas objetiva qualificar trabalhadores de nível médio para atuar na rede de laboratórios de Pernambuco. </a:t>
            </a:r>
            <a:r>
              <a:rPr lang="pt-BR" sz="1600" b="1" dirty="0" smtClean="0">
                <a:solidFill>
                  <a:schemeClr val="tx1"/>
                </a:solidFill>
              </a:rPr>
              <a:t>A matriz curricular </a:t>
            </a:r>
            <a:r>
              <a:rPr lang="pt-BR" sz="1600" dirty="0" smtClean="0">
                <a:solidFill>
                  <a:schemeClr val="tx1"/>
                </a:solidFill>
              </a:rPr>
              <a:t>tem carga horária total de 1.440 h (1.200 h/a e 240 de estágio). </a:t>
            </a:r>
            <a:r>
              <a:rPr lang="pt-BR" sz="1600" b="1" dirty="0" smtClean="0">
                <a:solidFill>
                  <a:schemeClr val="tx1"/>
                </a:solidFill>
              </a:rPr>
              <a:t>O técnico em análises clínicas </a:t>
            </a:r>
            <a:r>
              <a:rPr lang="pt-BR" sz="1600" dirty="0" smtClean="0">
                <a:solidFill>
                  <a:schemeClr val="tx1"/>
                </a:solidFill>
              </a:rPr>
              <a:t>desenvolve coleta de material biológico; manipula substâncias químicas;  prepara amostras; realiza a limpeza, esterilização e secagem de materiais; documenta as análises; maneja, calibra e conserva os equipamentos do laboratório, conforme . normas de controle de qualidade e de </a:t>
            </a:r>
            <a:r>
              <a:rPr lang="pt-BR" sz="1600" dirty="0" err="1" smtClean="0">
                <a:solidFill>
                  <a:schemeClr val="tx1"/>
                </a:solidFill>
              </a:rPr>
              <a:t>biossegurança</a:t>
            </a:r>
            <a:r>
              <a:rPr lang="pt-BR" sz="1600" dirty="0" smtClean="0">
                <a:solidFill>
                  <a:schemeClr val="tx1"/>
                </a:solidFill>
              </a:rPr>
              <a:t>. </a:t>
            </a:r>
            <a:r>
              <a:rPr lang="pt-BR" sz="1600" b="1" dirty="0" smtClean="0">
                <a:solidFill>
                  <a:schemeClr val="tx1"/>
                </a:solidFill>
              </a:rPr>
              <a:t>A implantação do curso </a:t>
            </a:r>
            <a:r>
              <a:rPr lang="pt-BR" sz="1600" dirty="0" smtClean="0">
                <a:solidFill>
                  <a:schemeClr val="tx1"/>
                </a:solidFill>
              </a:rPr>
              <a:t>considerou o perfil epidemiológico do Estado, a demanda dos exames, a carência de profissionais qualificados na área, além da necessidade de fortalecer o processo educacional na perspectiva da integração do ensino e do serviço, bem como a possibilidade de garantir a certificação profissional dos trabalhadores de análises clínicas.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5734" y="971600"/>
            <a:ext cx="4643470" cy="238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Título do Trabalho: </a:t>
            </a:r>
            <a:r>
              <a:rPr lang="pt-BR" sz="2000" dirty="0" smtClean="0"/>
              <a:t>Implicações no processo de descentralização da educação profissional: a experiência de Pernambuco na formação dos Técnicos em Análises Clínicas.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Autores: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Mario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Correia.</a:t>
            </a: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Instituição: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Escola de Governo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em saúde Pública do Estado de Pernambuco – ESPPE.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72" y="3500430"/>
            <a:ext cx="4500594" cy="5357850"/>
          </a:xfrm>
        </p:spPr>
        <p:txBody>
          <a:bodyPr>
            <a:noAutofit/>
          </a:bodyPr>
          <a:lstStyle/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Material e Métodos: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os planos de cursos técnicos são aprovados Secretaria Estadual de Educação;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Os planos são elaborados em observância as Resoluções do MEC e do Conselho Estadual de Educação;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A implementação de turmas ocorreu a partir de um longo processo de articulação entre as CIES, CIR, gestores e trabalhadores dos serviços e instituições parceiras;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 curso foi realizado em cidades sedes das GERES, mas atendem aos municípios circunvizinhos;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 curso foi implantado de forma descentralizada;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Em 2008-2011 (I GERES); 2009-2012 (III e IV GERES) e 2011-2014 (VI GERES);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 As aulas teóricas foram realizadas na sede da ESPPE ou em instituição parceira, conforme região de realização;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As atividades práticas e estágios ocorreram nos laboratórios dos serviços de saúde.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34" y="971600"/>
            <a:ext cx="4643470" cy="238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Título do Trabalho: </a:t>
            </a:r>
            <a:r>
              <a:rPr lang="pt-BR" sz="2000" dirty="0" smtClean="0"/>
              <a:t>Implicações no processo de descentralização da educação profissional: a experiência de Pernambuco na formação dos Técnicos em Análises Clínicas.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Autores: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Mario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Correia</a:t>
            </a: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Instituição: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Escola de Governo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em saúde Pública do Estado de Pernambuco - ESPPE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72" y="3428992"/>
            <a:ext cx="4500594" cy="5500726"/>
          </a:xfrm>
        </p:spPr>
        <p:txBody>
          <a:bodyPr>
            <a:noAutofit/>
          </a:bodyPr>
          <a:lstStyle/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Material e Métodos: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A ESPPE realizou processo seletivo /credenciamento para contratação dos docentes e equipe técnica-pedagógica;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Os docentes credenciados e equipe técnica passaram por capacitação pedagógica de, no mínimo, 40 h/a;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 material didático (Caderno do Aluno) foi elaborado pela ESPPE e distribuído entre os alunos;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Os conteúdos programáticos de cada Módulo foram definidos em oficinas de grupos de trabalho constituídos por profissionais da ESPPE e técnicos especializados que atuam nos serviços;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A </a:t>
            </a:r>
            <a:r>
              <a:rPr lang="pt-BR" sz="1600" dirty="0" err="1" smtClean="0">
                <a:solidFill>
                  <a:schemeClr val="tx1"/>
                </a:solidFill>
              </a:rPr>
              <a:t>problematização</a:t>
            </a:r>
            <a:r>
              <a:rPr lang="pt-BR" sz="1600" dirty="0" smtClean="0">
                <a:solidFill>
                  <a:schemeClr val="tx1"/>
                </a:solidFill>
              </a:rPr>
              <a:t> da realidade do trabalho foi a estratégia mais utilizada para construção do processo do ensino e aprendizagem significativa;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O processo de aproveitamento de conhecimento e da experiência profissional foi realizado baseado nas recomendações legais do MEC e do CEE.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34" y="971600"/>
            <a:ext cx="4643470" cy="238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Título do Trabalho: </a:t>
            </a:r>
            <a:r>
              <a:rPr lang="pt-BR" sz="2000" dirty="0" smtClean="0"/>
              <a:t>Implicações no processo de descentralização da educação profissional: a experiência de Pernambuco na formação dos Técnicos em Análises Clínicas.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Autores: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Mario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Correia.</a:t>
            </a: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Instituição: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Escola de Governo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Em saúde Pública do Estado de Pernambuco – ESPPE.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85734" y="857224"/>
            <a:ext cx="4643470" cy="238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Título do Trabalho: </a:t>
            </a:r>
            <a:r>
              <a:rPr lang="pt-BR" sz="2000" dirty="0" smtClean="0"/>
              <a:t>Implicações no processo de descentralização da educação profissional: a experiência de Pernambuco na formação dos Técnicos em Análises Clínicas.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Autores: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Mario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Correia.</a:t>
            </a: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Instituição: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Escola de Governo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em saúde Pública do Estado de Pernambuco – ESPPE.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285734" y="6300799"/>
            <a:ext cx="4572032" cy="2714644"/>
            <a:chOff x="357172" y="3428992"/>
            <a:chExt cx="4572032" cy="2928958"/>
          </a:xfrm>
        </p:grpSpPr>
        <p:sp>
          <p:nvSpPr>
            <p:cNvPr id="10" name="CaixaDeTexto 9"/>
            <p:cNvSpPr txBox="1"/>
            <p:nvPr/>
          </p:nvSpPr>
          <p:spPr>
            <a:xfrm>
              <a:off x="428610" y="3428992"/>
              <a:ext cx="44291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Gráfico 1: </a:t>
              </a:r>
              <a:r>
                <a:rPr lang="pt-BR" sz="1600" dirty="0" smtClean="0"/>
                <a:t>Quantitativo de alunos por região </a:t>
              </a:r>
              <a:endParaRPr lang="pt-BR" sz="1600" dirty="0"/>
            </a:p>
          </p:txBody>
        </p:sp>
        <p:graphicFrame>
          <p:nvGraphicFramePr>
            <p:cNvPr id="12" name="Gráfico 11"/>
            <p:cNvGraphicFramePr/>
            <p:nvPr/>
          </p:nvGraphicFramePr>
          <p:xfrm>
            <a:off x="357172" y="3714744"/>
            <a:ext cx="4572032" cy="26432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Seta para baixo 15"/>
            <p:cNvSpPr/>
            <p:nvPr/>
          </p:nvSpPr>
          <p:spPr>
            <a:xfrm flipV="1">
              <a:off x="1866895" y="3776657"/>
              <a:ext cx="71438" cy="142876"/>
            </a:xfrm>
            <a:prstGeom prst="downArrow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Seta para baixo 16"/>
            <p:cNvSpPr/>
            <p:nvPr/>
          </p:nvSpPr>
          <p:spPr>
            <a:xfrm flipV="1">
              <a:off x="2686051" y="4238623"/>
              <a:ext cx="71438" cy="142876"/>
            </a:xfrm>
            <a:prstGeom prst="downArrow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Seta para baixo 17"/>
            <p:cNvSpPr/>
            <p:nvPr/>
          </p:nvSpPr>
          <p:spPr>
            <a:xfrm flipV="1">
              <a:off x="2143122" y="4214810"/>
              <a:ext cx="71438" cy="142876"/>
            </a:xfrm>
            <a:prstGeom prst="downArrow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71420" y="3302493"/>
            <a:ext cx="5143500" cy="2856673"/>
            <a:chOff x="0" y="6247828"/>
            <a:chExt cx="5143500" cy="2856673"/>
          </a:xfrm>
        </p:grpSpPr>
        <p:grpSp>
          <p:nvGrpSpPr>
            <p:cNvPr id="34" name="Grupo 33"/>
            <p:cNvGrpSpPr/>
            <p:nvPr/>
          </p:nvGrpSpPr>
          <p:grpSpPr>
            <a:xfrm>
              <a:off x="0" y="6858016"/>
              <a:ext cx="5143500" cy="1928826"/>
              <a:chOff x="0" y="6429388"/>
              <a:chExt cx="5214956" cy="1940968"/>
            </a:xfrm>
          </p:grpSpPr>
          <p:pic>
            <p:nvPicPr>
              <p:cNvPr id="19" name="Imagem 18" descr="mapa-site-13.jpg"/>
              <p:cNvPicPr>
                <a:picLocks noChangeAspect="1"/>
              </p:cNvPicPr>
              <p:nvPr/>
            </p:nvPicPr>
            <p:blipFill>
              <a:blip r:embed="rId3" cstate="print"/>
              <a:srcRect b="12913"/>
              <a:stretch>
                <a:fillRect/>
              </a:stretch>
            </p:blipFill>
            <p:spPr>
              <a:xfrm>
                <a:off x="0" y="6429388"/>
                <a:ext cx="5143500" cy="1927063"/>
              </a:xfrm>
              <a:prstGeom prst="rect">
                <a:avLst/>
              </a:prstGeom>
            </p:spPr>
          </p:pic>
          <p:sp>
            <p:nvSpPr>
              <p:cNvPr id="20" name="CaixaDeTexto 19"/>
              <p:cNvSpPr txBox="1"/>
              <p:nvPr/>
            </p:nvSpPr>
            <p:spPr>
              <a:xfrm>
                <a:off x="4429156" y="7417378"/>
                <a:ext cx="7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900" b="1" dirty="0" smtClean="0"/>
                  <a:t>06 Municípios</a:t>
                </a:r>
                <a:endParaRPr lang="pt-BR" sz="900" b="1" dirty="0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929072" y="7897678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900" b="1" dirty="0" smtClean="0"/>
                  <a:t>13 Municípios</a:t>
                </a:r>
                <a:endParaRPr lang="pt-BR" sz="900" b="1" dirty="0"/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3286130" y="6500826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900" b="1" dirty="0" smtClean="0"/>
                  <a:t>11 Municípios</a:t>
                </a:r>
                <a:endParaRPr lang="pt-BR" sz="900" b="1" dirty="0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500312" y="80010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900" b="1" dirty="0" smtClean="0"/>
                  <a:t>05 Municípios</a:t>
                </a:r>
                <a:endParaRPr lang="pt-BR" sz="900" b="1" dirty="0"/>
              </a:p>
            </p:txBody>
          </p:sp>
          <p:cxnSp>
            <p:nvCxnSpPr>
              <p:cNvPr id="25" name="Conector de seta reta 24"/>
              <p:cNvCxnSpPr>
                <a:endCxn id="22" idx="2"/>
              </p:cNvCxnSpPr>
              <p:nvPr/>
            </p:nvCxnSpPr>
            <p:spPr>
              <a:xfrm rot="16200000" flipV="1">
                <a:off x="3542234" y="6971244"/>
                <a:ext cx="345048" cy="14287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de seta reta 26"/>
              <p:cNvCxnSpPr>
                <a:endCxn id="23" idx="0"/>
              </p:cNvCxnSpPr>
              <p:nvPr/>
            </p:nvCxnSpPr>
            <p:spPr>
              <a:xfrm rot="5400000">
                <a:off x="2786064" y="7572396"/>
                <a:ext cx="500066" cy="3571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e seta reta 28"/>
              <p:cNvCxnSpPr>
                <a:endCxn id="21" idx="0"/>
              </p:cNvCxnSpPr>
              <p:nvPr/>
            </p:nvCxnSpPr>
            <p:spPr>
              <a:xfrm rot="16200000" flipH="1">
                <a:off x="4052183" y="7663599"/>
                <a:ext cx="253844" cy="2143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e seta reta 32"/>
              <p:cNvCxnSpPr>
                <a:endCxn id="20" idx="0"/>
              </p:cNvCxnSpPr>
              <p:nvPr/>
            </p:nvCxnSpPr>
            <p:spPr>
              <a:xfrm>
                <a:off x="4572014" y="7215206"/>
                <a:ext cx="250042" cy="2021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CaixaDeTexto 35"/>
            <p:cNvSpPr txBox="1"/>
            <p:nvPr/>
          </p:nvSpPr>
          <p:spPr>
            <a:xfrm>
              <a:off x="214296" y="6247828"/>
              <a:ext cx="45720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Macrorregiões de saúde: </a:t>
              </a:r>
            </a:p>
            <a:p>
              <a:r>
                <a:rPr lang="pt-BR" sz="1400" dirty="0" smtClean="0"/>
                <a:t>Metropolitana (I, II, III, XII); Agreste (IV, V); Sertão (VI, X e XI) e Vale do São Francisco e Araripe (VII, VIII E IX).</a:t>
              </a:r>
              <a:endParaRPr lang="pt-BR" sz="1400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28610" y="8858280"/>
              <a:ext cx="2714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Figura 1: </a:t>
              </a:r>
              <a:r>
                <a:rPr lang="pt-BR" sz="1000" dirty="0" smtClean="0"/>
                <a:t>Mapa de Pernambuco. SES/PE, 2014. </a:t>
              </a:r>
              <a:endParaRPr lang="pt-BR" sz="1000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4714890" y="7358082"/>
              <a:ext cx="214314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I</a:t>
              </a:r>
              <a:endParaRPr lang="pt-BR" sz="1200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3357568" y="8724157"/>
              <a:ext cx="285752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II</a:t>
              </a:r>
              <a:endParaRPr lang="pt-BR" sz="1200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2214560" y="7000892"/>
              <a:ext cx="35719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III</a:t>
              </a:r>
              <a:endParaRPr lang="pt-BR" sz="12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285734" y="7500958"/>
              <a:ext cx="35719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IV</a:t>
              </a:r>
              <a:endParaRPr lang="pt-BR" sz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34" y="3214678"/>
            <a:ext cx="4572032" cy="5786478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Discussão e Conclusão: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A formação técnica descentralizada na área de análises clínicas impacta diretamente nas questões da qualidade dos serviços de saúde de apoio diagnóstico e fornece subsídio para o desenvolvimento do trabalho articulado em rede;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A importância da certificação profissional para promoção da identidade dos trabalhadores que atuam nos laboratórios de saúde pública;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A inovação da composição tecnológica das unidades de saúde através da formação descentralizada;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Validação e reconhecimento da experiência profissional dos trabalhadores da área;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Promoção da mudança de prática através da implementação e fortalecimento da PNEPS, resultando na integração dos demais profissionais da área ao contexto ensino-serviço.</a:t>
            </a:r>
          </a:p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Referências:</a:t>
            </a: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Ministério da Educação. Catálogo Nacional de Cursos Técnicos. Brasília: Secretaria de Educação Profissional e Tecnológica; 2012.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34" y="857224"/>
            <a:ext cx="4643470" cy="238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Título do Trabalho: </a:t>
            </a:r>
            <a:r>
              <a:rPr lang="pt-BR" sz="2000" dirty="0" smtClean="0"/>
              <a:t>Implicações no processo de descentralização da educação profissional: a experiência de Pernambuco na formação dos Técnicos em Análises Clínicas.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Autores: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Mario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Correia.</a:t>
            </a: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Instituição: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Escola de Governo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em saúde Pública do Estado de Pernambuco – ESPPE.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877</Words>
  <Application>Microsoft Office PowerPoint</Application>
  <PresentationFormat>Apresentação na tela (16:9)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Nubia Brelaz Nunes</cp:lastModifiedBy>
  <cp:revision>61</cp:revision>
  <dcterms:created xsi:type="dcterms:W3CDTF">2012-06-25T20:02:38Z</dcterms:created>
  <dcterms:modified xsi:type="dcterms:W3CDTF">2014-10-23T19:48:35Z</dcterms:modified>
</cp:coreProperties>
</file>