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4" r:id="rId3"/>
    <p:sldId id="263" r:id="rId4"/>
    <p:sldId id="257" r:id="rId5"/>
    <p:sldId id="259" r:id="rId6"/>
    <p:sldId id="260" r:id="rId7"/>
  </p:sldIdLst>
  <p:sldSz cx="5143500" cy="9144000" type="screen16x9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880" y="282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307A30-5B5E-452F-B8B0-C07DFE45885A}" type="doc">
      <dgm:prSet loTypeId="urn:microsoft.com/office/officeart/2005/8/layout/cycle5" loCatId="cycle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pt-BR"/>
        </a:p>
      </dgm:t>
    </dgm:pt>
    <dgm:pt modelId="{B58FBCD8-DAA0-49D4-BE18-9BD9354B2CB2}">
      <dgm:prSet phldrT="[Texto]" custT="1"/>
      <dgm:spPr/>
      <dgm:t>
        <a:bodyPr/>
        <a:lstStyle/>
        <a:p>
          <a:pPr algn="ctr"/>
          <a:r>
            <a:rPr lang="pt-BR" sz="1600" b="1" dirty="0" smtClean="0"/>
            <a:t>Exploratório/Descritivo Relato de Experiência</a:t>
          </a:r>
          <a:endParaRPr lang="pt-BR" sz="1600" b="1" dirty="0"/>
        </a:p>
      </dgm:t>
    </dgm:pt>
    <dgm:pt modelId="{B478B417-E91D-4D34-8F23-4B6456E6A383}" type="parTrans" cxnId="{10547367-0586-4897-B34B-02AECA42BEE2}">
      <dgm:prSet/>
      <dgm:spPr/>
      <dgm:t>
        <a:bodyPr/>
        <a:lstStyle/>
        <a:p>
          <a:endParaRPr lang="pt-BR"/>
        </a:p>
      </dgm:t>
    </dgm:pt>
    <dgm:pt modelId="{07F13B45-3FA1-400A-B71A-FA70B0AA426F}" type="sibTrans" cxnId="{10547367-0586-4897-B34B-02AECA42BEE2}">
      <dgm:prSet/>
      <dgm:spPr/>
      <dgm:t>
        <a:bodyPr/>
        <a:lstStyle/>
        <a:p>
          <a:endParaRPr lang="pt-BR"/>
        </a:p>
      </dgm:t>
    </dgm:pt>
    <dgm:pt modelId="{57B43918-B1F0-4034-A7FF-2AFD7F9554F6}">
      <dgm:prSet phldrT="[Texto]" custT="1"/>
      <dgm:spPr/>
      <dgm:t>
        <a:bodyPr/>
        <a:lstStyle/>
        <a:p>
          <a:r>
            <a:rPr lang="pt-BR" sz="1800" b="1" dirty="0" smtClean="0"/>
            <a:t>Software </a:t>
          </a:r>
          <a:r>
            <a:rPr lang="pt-BR" sz="1800" b="1" dirty="0" err="1" smtClean="0"/>
            <a:t>Survey</a:t>
          </a:r>
          <a:r>
            <a:rPr lang="pt-BR" sz="1800" b="1" dirty="0" smtClean="0"/>
            <a:t> </a:t>
          </a:r>
          <a:r>
            <a:rPr lang="pt-BR" sz="1800" b="1" dirty="0" err="1" smtClean="0"/>
            <a:t>Monkey</a:t>
          </a:r>
          <a:endParaRPr lang="pt-BR" sz="1800" b="1" dirty="0"/>
        </a:p>
      </dgm:t>
    </dgm:pt>
    <dgm:pt modelId="{454058C8-CB04-443D-92DE-480884DBAD46}" type="parTrans" cxnId="{BB60C1FA-A2F8-463F-B629-ABA720FF5FDD}">
      <dgm:prSet/>
      <dgm:spPr/>
      <dgm:t>
        <a:bodyPr/>
        <a:lstStyle/>
        <a:p>
          <a:endParaRPr lang="pt-BR"/>
        </a:p>
      </dgm:t>
    </dgm:pt>
    <dgm:pt modelId="{A79778EF-34FF-4E2B-BFCB-CE208BB12E7D}" type="sibTrans" cxnId="{BB60C1FA-A2F8-463F-B629-ABA720FF5FDD}">
      <dgm:prSet/>
      <dgm:spPr/>
      <dgm:t>
        <a:bodyPr/>
        <a:lstStyle/>
        <a:p>
          <a:endParaRPr lang="pt-BR"/>
        </a:p>
      </dgm:t>
    </dgm:pt>
    <dgm:pt modelId="{AE092C24-830A-4316-8907-E2F19928832B}">
      <dgm:prSet phldrT="[Texto]" custT="1"/>
      <dgm:spPr/>
      <dgm:t>
        <a:bodyPr/>
        <a:lstStyle/>
        <a:p>
          <a:r>
            <a:rPr lang="pt-BR" sz="1600" b="1" dirty="0" smtClean="0"/>
            <a:t>Junho/2013 até os dias atuais</a:t>
          </a:r>
          <a:endParaRPr lang="pt-BR" sz="1600" b="1" dirty="0"/>
        </a:p>
      </dgm:t>
    </dgm:pt>
    <dgm:pt modelId="{710834EB-F7C6-456A-A03E-07CEE594B9A1}" type="parTrans" cxnId="{B77D8216-1E35-4DCE-991C-B76BA693C0E6}">
      <dgm:prSet/>
      <dgm:spPr/>
      <dgm:t>
        <a:bodyPr/>
        <a:lstStyle/>
        <a:p>
          <a:endParaRPr lang="pt-BR"/>
        </a:p>
      </dgm:t>
    </dgm:pt>
    <dgm:pt modelId="{BAD7F7FE-C07C-4B74-AAB1-196D11E74074}" type="sibTrans" cxnId="{B77D8216-1E35-4DCE-991C-B76BA693C0E6}">
      <dgm:prSet/>
      <dgm:spPr/>
      <dgm:t>
        <a:bodyPr/>
        <a:lstStyle/>
        <a:p>
          <a:endParaRPr lang="pt-BR"/>
        </a:p>
      </dgm:t>
    </dgm:pt>
    <dgm:pt modelId="{8D46F564-9B5D-439C-A5C7-135A7450E196}">
      <dgm:prSet phldrT="[Texto]" custT="1"/>
      <dgm:spPr/>
      <dgm:t>
        <a:bodyPr/>
        <a:lstStyle/>
        <a:p>
          <a:r>
            <a:rPr lang="pt-BR" sz="1600" b="1" dirty="0" smtClean="0"/>
            <a:t>Discentes do Curso de Vigilância em Saúde</a:t>
          </a:r>
          <a:endParaRPr lang="pt-BR" sz="1600" b="1" dirty="0"/>
        </a:p>
      </dgm:t>
    </dgm:pt>
    <dgm:pt modelId="{6D694303-4B91-47B3-971F-2FD8D4854A8D}" type="parTrans" cxnId="{E45331DF-FC90-45BF-A7BA-318BC4612B1C}">
      <dgm:prSet/>
      <dgm:spPr/>
      <dgm:t>
        <a:bodyPr/>
        <a:lstStyle/>
        <a:p>
          <a:endParaRPr lang="pt-BR"/>
        </a:p>
      </dgm:t>
    </dgm:pt>
    <dgm:pt modelId="{2EBD1D88-D2D3-4EF9-BBA9-56AF0820C853}" type="sibTrans" cxnId="{E45331DF-FC90-45BF-A7BA-318BC4612B1C}">
      <dgm:prSet/>
      <dgm:spPr/>
      <dgm:t>
        <a:bodyPr/>
        <a:lstStyle/>
        <a:p>
          <a:endParaRPr lang="pt-BR"/>
        </a:p>
      </dgm:t>
    </dgm:pt>
    <dgm:pt modelId="{3459F02D-3C68-442D-B279-CD4CBD3E2651}">
      <dgm:prSet phldrT="[Texto]" custT="1"/>
      <dgm:spPr/>
      <dgm:t>
        <a:bodyPr/>
        <a:lstStyle/>
        <a:p>
          <a:r>
            <a:rPr lang="pt-BR" sz="1600" b="1" dirty="0" smtClean="0"/>
            <a:t>Registro Análise Interpretação</a:t>
          </a:r>
          <a:endParaRPr lang="pt-BR" sz="1600" b="1" dirty="0"/>
        </a:p>
      </dgm:t>
    </dgm:pt>
    <dgm:pt modelId="{C902507A-D0C0-4341-8636-E398E70FB16A}" type="parTrans" cxnId="{CC0A11ED-4609-4A3A-B324-350AD951B228}">
      <dgm:prSet/>
      <dgm:spPr/>
      <dgm:t>
        <a:bodyPr/>
        <a:lstStyle/>
        <a:p>
          <a:endParaRPr lang="pt-BR"/>
        </a:p>
      </dgm:t>
    </dgm:pt>
    <dgm:pt modelId="{E12C731A-0AFE-4830-9A56-37645AAB7B91}" type="sibTrans" cxnId="{CC0A11ED-4609-4A3A-B324-350AD951B228}">
      <dgm:prSet/>
      <dgm:spPr/>
      <dgm:t>
        <a:bodyPr/>
        <a:lstStyle/>
        <a:p>
          <a:endParaRPr lang="pt-BR"/>
        </a:p>
      </dgm:t>
    </dgm:pt>
    <dgm:pt modelId="{D292ADEA-A0F8-424E-89C8-B0D39FCB5BB8}" type="pres">
      <dgm:prSet presAssocID="{9C307A30-5B5E-452F-B8B0-C07DFE45885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49D6BC9-0E1F-46B7-A48E-78EABCF10608}" type="pres">
      <dgm:prSet presAssocID="{B58FBCD8-DAA0-49D4-BE18-9BD9354B2CB2}" presName="node" presStyleLbl="node1" presStyleIdx="0" presStyleCnt="5" custScaleX="113501" custScaleY="12812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C65F62-3592-4B4A-9553-55195E034E68}" type="pres">
      <dgm:prSet presAssocID="{B58FBCD8-DAA0-49D4-BE18-9BD9354B2CB2}" presName="spNode" presStyleCnt="0"/>
      <dgm:spPr/>
    </dgm:pt>
    <dgm:pt modelId="{DB627EDB-75C5-4C1B-86A6-2CEE9AC8480A}" type="pres">
      <dgm:prSet presAssocID="{07F13B45-3FA1-400A-B71A-FA70B0AA426F}" presName="sibTrans" presStyleLbl="sibTrans1D1" presStyleIdx="0" presStyleCnt="5"/>
      <dgm:spPr/>
      <dgm:t>
        <a:bodyPr/>
        <a:lstStyle/>
        <a:p>
          <a:endParaRPr lang="pt-BR"/>
        </a:p>
      </dgm:t>
    </dgm:pt>
    <dgm:pt modelId="{4C49F9FC-1A8A-4B2B-B714-C4139DC28B4F}" type="pres">
      <dgm:prSet presAssocID="{57B43918-B1F0-4034-A7FF-2AFD7F9554F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B636D8-8EDF-4526-921B-43DDD9493303}" type="pres">
      <dgm:prSet presAssocID="{57B43918-B1F0-4034-A7FF-2AFD7F9554F6}" presName="spNode" presStyleCnt="0"/>
      <dgm:spPr/>
    </dgm:pt>
    <dgm:pt modelId="{3A4F3EC1-B3AB-47E1-B508-BCAF987C7FBF}" type="pres">
      <dgm:prSet presAssocID="{A79778EF-34FF-4E2B-BFCB-CE208BB12E7D}" presName="sibTrans" presStyleLbl="sibTrans1D1" presStyleIdx="1" presStyleCnt="5"/>
      <dgm:spPr/>
      <dgm:t>
        <a:bodyPr/>
        <a:lstStyle/>
        <a:p>
          <a:endParaRPr lang="pt-BR"/>
        </a:p>
      </dgm:t>
    </dgm:pt>
    <dgm:pt modelId="{3A3EFE0A-928E-453D-A4E4-AB0F166DAC4B}" type="pres">
      <dgm:prSet presAssocID="{AE092C24-830A-4316-8907-E2F19928832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98ACAE5-C136-4AB4-BAAE-C15D19051CB7}" type="pres">
      <dgm:prSet presAssocID="{AE092C24-830A-4316-8907-E2F19928832B}" presName="spNode" presStyleCnt="0"/>
      <dgm:spPr/>
    </dgm:pt>
    <dgm:pt modelId="{73E45545-3A28-44C9-9008-AD9B182C0A85}" type="pres">
      <dgm:prSet presAssocID="{BAD7F7FE-C07C-4B74-AAB1-196D11E74074}" presName="sibTrans" presStyleLbl="sibTrans1D1" presStyleIdx="2" presStyleCnt="5"/>
      <dgm:spPr/>
      <dgm:t>
        <a:bodyPr/>
        <a:lstStyle/>
        <a:p>
          <a:endParaRPr lang="pt-BR"/>
        </a:p>
      </dgm:t>
    </dgm:pt>
    <dgm:pt modelId="{468463A2-4033-4D97-8E9E-36CCDC716AD9}" type="pres">
      <dgm:prSet presAssocID="{8D46F564-9B5D-439C-A5C7-135A7450E196}" presName="node" presStyleLbl="node1" presStyleIdx="3" presStyleCnt="5" custScaleX="105803" custScaleY="11390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3D4B39E-9CC3-444F-B785-65D0BE4C79DF}" type="pres">
      <dgm:prSet presAssocID="{8D46F564-9B5D-439C-A5C7-135A7450E196}" presName="spNode" presStyleCnt="0"/>
      <dgm:spPr/>
    </dgm:pt>
    <dgm:pt modelId="{FE1242CB-4EE1-4ACB-B2F4-77C6F0BD3D34}" type="pres">
      <dgm:prSet presAssocID="{2EBD1D88-D2D3-4EF9-BBA9-56AF0820C853}" presName="sibTrans" presStyleLbl="sibTrans1D1" presStyleIdx="3" presStyleCnt="5"/>
      <dgm:spPr/>
      <dgm:t>
        <a:bodyPr/>
        <a:lstStyle/>
        <a:p>
          <a:endParaRPr lang="pt-BR"/>
        </a:p>
      </dgm:t>
    </dgm:pt>
    <dgm:pt modelId="{30C153F2-61CE-4291-8E0C-DB0F1D29BEF0}" type="pres">
      <dgm:prSet presAssocID="{3459F02D-3C68-442D-B279-CD4CBD3E2651}" presName="node" presStyleLbl="node1" presStyleIdx="4" presStyleCnt="5" custScaleX="115981" custScaleY="11898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94CC958-5E04-4F37-B5B8-F120E925BBCF}" type="pres">
      <dgm:prSet presAssocID="{3459F02D-3C68-442D-B279-CD4CBD3E2651}" presName="spNode" presStyleCnt="0"/>
      <dgm:spPr/>
    </dgm:pt>
    <dgm:pt modelId="{E3848B05-165B-4C81-93F1-C46B3978F94B}" type="pres">
      <dgm:prSet presAssocID="{E12C731A-0AFE-4830-9A56-37645AAB7B91}" presName="sibTrans" presStyleLbl="sibTrans1D1" presStyleIdx="4" presStyleCnt="5"/>
      <dgm:spPr/>
      <dgm:t>
        <a:bodyPr/>
        <a:lstStyle/>
        <a:p>
          <a:endParaRPr lang="pt-BR"/>
        </a:p>
      </dgm:t>
    </dgm:pt>
  </dgm:ptLst>
  <dgm:cxnLst>
    <dgm:cxn modelId="{EC9ECE22-355B-4CA8-A00D-CC6E3699CDD5}" type="presOf" srcId="{B58FBCD8-DAA0-49D4-BE18-9BD9354B2CB2}" destId="{849D6BC9-0E1F-46B7-A48E-78EABCF10608}" srcOrd="0" destOrd="0" presId="urn:microsoft.com/office/officeart/2005/8/layout/cycle5"/>
    <dgm:cxn modelId="{B77D8216-1E35-4DCE-991C-B76BA693C0E6}" srcId="{9C307A30-5B5E-452F-B8B0-C07DFE45885A}" destId="{AE092C24-830A-4316-8907-E2F19928832B}" srcOrd="2" destOrd="0" parTransId="{710834EB-F7C6-456A-A03E-07CEE594B9A1}" sibTransId="{BAD7F7FE-C07C-4B74-AAB1-196D11E74074}"/>
    <dgm:cxn modelId="{ADB43C66-63CE-470F-A38C-754F40DEA223}" type="presOf" srcId="{2EBD1D88-D2D3-4EF9-BBA9-56AF0820C853}" destId="{FE1242CB-4EE1-4ACB-B2F4-77C6F0BD3D34}" srcOrd="0" destOrd="0" presId="urn:microsoft.com/office/officeart/2005/8/layout/cycle5"/>
    <dgm:cxn modelId="{3EEBD143-4474-4B11-BC80-2E4304459A91}" type="presOf" srcId="{9C307A30-5B5E-452F-B8B0-C07DFE45885A}" destId="{D292ADEA-A0F8-424E-89C8-B0D39FCB5BB8}" srcOrd="0" destOrd="0" presId="urn:microsoft.com/office/officeart/2005/8/layout/cycle5"/>
    <dgm:cxn modelId="{E45331DF-FC90-45BF-A7BA-318BC4612B1C}" srcId="{9C307A30-5B5E-452F-B8B0-C07DFE45885A}" destId="{8D46F564-9B5D-439C-A5C7-135A7450E196}" srcOrd="3" destOrd="0" parTransId="{6D694303-4B91-47B3-971F-2FD8D4854A8D}" sibTransId="{2EBD1D88-D2D3-4EF9-BBA9-56AF0820C853}"/>
    <dgm:cxn modelId="{3B56767C-9A2A-4231-8FDC-2F1B2E7786EE}" type="presOf" srcId="{A79778EF-34FF-4E2B-BFCB-CE208BB12E7D}" destId="{3A4F3EC1-B3AB-47E1-B508-BCAF987C7FBF}" srcOrd="0" destOrd="0" presId="urn:microsoft.com/office/officeart/2005/8/layout/cycle5"/>
    <dgm:cxn modelId="{D53A1D01-A595-4F02-97D0-B233341B1AF4}" type="presOf" srcId="{3459F02D-3C68-442D-B279-CD4CBD3E2651}" destId="{30C153F2-61CE-4291-8E0C-DB0F1D29BEF0}" srcOrd="0" destOrd="0" presId="urn:microsoft.com/office/officeart/2005/8/layout/cycle5"/>
    <dgm:cxn modelId="{2F39868A-9DC1-4B89-8B32-C81CE0B4C1E0}" type="presOf" srcId="{07F13B45-3FA1-400A-B71A-FA70B0AA426F}" destId="{DB627EDB-75C5-4C1B-86A6-2CEE9AC8480A}" srcOrd="0" destOrd="0" presId="urn:microsoft.com/office/officeart/2005/8/layout/cycle5"/>
    <dgm:cxn modelId="{B8D88D0E-A6AD-4C16-B757-9B71DB712D3E}" type="presOf" srcId="{AE092C24-830A-4316-8907-E2F19928832B}" destId="{3A3EFE0A-928E-453D-A4E4-AB0F166DAC4B}" srcOrd="0" destOrd="0" presId="urn:microsoft.com/office/officeart/2005/8/layout/cycle5"/>
    <dgm:cxn modelId="{69D36DC6-922B-420F-8D4C-7AC7E4AC995B}" type="presOf" srcId="{8D46F564-9B5D-439C-A5C7-135A7450E196}" destId="{468463A2-4033-4D97-8E9E-36CCDC716AD9}" srcOrd="0" destOrd="0" presId="urn:microsoft.com/office/officeart/2005/8/layout/cycle5"/>
    <dgm:cxn modelId="{CC0A11ED-4609-4A3A-B324-350AD951B228}" srcId="{9C307A30-5B5E-452F-B8B0-C07DFE45885A}" destId="{3459F02D-3C68-442D-B279-CD4CBD3E2651}" srcOrd="4" destOrd="0" parTransId="{C902507A-D0C0-4341-8636-E398E70FB16A}" sibTransId="{E12C731A-0AFE-4830-9A56-37645AAB7B91}"/>
    <dgm:cxn modelId="{10547367-0586-4897-B34B-02AECA42BEE2}" srcId="{9C307A30-5B5E-452F-B8B0-C07DFE45885A}" destId="{B58FBCD8-DAA0-49D4-BE18-9BD9354B2CB2}" srcOrd="0" destOrd="0" parTransId="{B478B417-E91D-4D34-8F23-4B6456E6A383}" sibTransId="{07F13B45-3FA1-400A-B71A-FA70B0AA426F}"/>
    <dgm:cxn modelId="{3CC84573-4B48-4D68-BFB7-874CBE7B8ACC}" type="presOf" srcId="{E12C731A-0AFE-4830-9A56-37645AAB7B91}" destId="{E3848B05-165B-4C81-93F1-C46B3978F94B}" srcOrd="0" destOrd="0" presId="urn:microsoft.com/office/officeart/2005/8/layout/cycle5"/>
    <dgm:cxn modelId="{9A6E05C6-33AA-4909-AE7C-893D99BE4F7B}" type="presOf" srcId="{BAD7F7FE-C07C-4B74-AAB1-196D11E74074}" destId="{73E45545-3A28-44C9-9008-AD9B182C0A85}" srcOrd="0" destOrd="0" presId="urn:microsoft.com/office/officeart/2005/8/layout/cycle5"/>
    <dgm:cxn modelId="{BB60C1FA-A2F8-463F-B629-ABA720FF5FDD}" srcId="{9C307A30-5B5E-452F-B8B0-C07DFE45885A}" destId="{57B43918-B1F0-4034-A7FF-2AFD7F9554F6}" srcOrd="1" destOrd="0" parTransId="{454058C8-CB04-443D-92DE-480884DBAD46}" sibTransId="{A79778EF-34FF-4E2B-BFCB-CE208BB12E7D}"/>
    <dgm:cxn modelId="{190F1FF4-AA6D-47F3-B2F5-6DEC12C7A541}" type="presOf" srcId="{57B43918-B1F0-4034-A7FF-2AFD7F9554F6}" destId="{4C49F9FC-1A8A-4B2B-B714-C4139DC28B4F}" srcOrd="0" destOrd="0" presId="urn:microsoft.com/office/officeart/2005/8/layout/cycle5"/>
    <dgm:cxn modelId="{E64C223B-18EC-439E-91F7-FC888592A600}" type="presParOf" srcId="{D292ADEA-A0F8-424E-89C8-B0D39FCB5BB8}" destId="{849D6BC9-0E1F-46B7-A48E-78EABCF10608}" srcOrd="0" destOrd="0" presId="urn:microsoft.com/office/officeart/2005/8/layout/cycle5"/>
    <dgm:cxn modelId="{133162A3-3B3F-4EE4-B157-2E633B5BD017}" type="presParOf" srcId="{D292ADEA-A0F8-424E-89C8-B0D39FCB5BB8}" destId="{18C65F62-3592-4B4A-9553-55195E034E68}" srcOrd="1" destOrd="0" presId="urn:microsoft.com/office/officeart/2005/8/layout/cycle5"/>
    <dgm:cxn modelId="{326965DD-2E95-4078-90F4-117997EB05AD}" type="presParOf" srcId="{D292ADEA-A0F8-424E-89C8-B0D39FCB5BB8}" destId="{DB627EDB-75C5-4C1B-86A6-2CEE9AC8480A}" srcOrd="2" destOrd="0" presId="urn:microsoft.com/office/officeart/2005/8/layout/cycle5"/>
    <dgm:cxn modelId="{521AACDD-58DE-4642-A531-7054DA4DDE66}" type="presParOf" srcId="{D292ADEA-A0F8-424E-89C8-B0D39FCB5BB8}" destId="{4C49F9FC-1A8A-4B2B-B714-C4139DC28B4F}" srcOrd="3" destOrd="0" presId="urn:microsoft.com/office/officeart/2005/8/layout/cycle5"/>
    <dgm:cxn modelId="{24BF3CD1-101A-4B12-91E3-FB1FDF6E408A}" type="presParOf" srcId="{D292ADEA-A0F8-424E-89C8-B0D39FCB5BB8}" destId="{EFB636D8-8EDF-4526-921B-43DDD9493303}" srcOrd="4" destOrd="0" presId="urn:microsoft.com/office/officeart/2005/8/layout/cycle5"/>
    <dgm:cxn modelId="{16D55622-A27A-4DF0-9AE1-EEEE85D7A5D0}" type="presParOf" srcId="{D292ADEA-A0F8-424E-89C8-B0D39FCB5BB8}" destId="{3A4F3EC1-B3AB-47E1-B508-BCAF987C7FBF}" srcOrd="5" destOrd="0" presId="urn:microsoft.com/office/officeart/2005/8/layout/cycle5"/>
    <dgm:cxn modelId="{11DD02D0-E30B-4E5A-8831-E8478D1EB190}" type="presParOf" srcId="{D292ADEA-A0F8-424E-89C8-B0D39FCB5BB8}" destId="{3A3EFE0A-928E-453D-A4E4-AB0F166DAC4B}" srcOrd="6" destOrd="0" presId="urn:microsoft.com/office/officeart/2005/8/layout/cycle5"/>
    <dgm:cxn modelId="{A98BA957-636F-4936-A5E2-F66F6FDC37DF}" type="presParOf" srcId="{D292ADEA-A0F8-424E-89C8-B0D39FCB5BB8}" destId="{698ACAE5-C136-4AB4-BAAE-C15D19051CB7}" srcOrd="7" destOrd="0" presId="urn:microsoft.com/office/officeart/2005/8/layout/cycle5"/>
    <dgm:cxn modelId="{920BF7BE-02D2-4B5E-B710-41E7041E2AC4}" type="presParOf" srcId="{D292ADEA-A0F8-424E-89C8-B0D39FCB5BB8}" destId="{73E45545-3A28-44C9-9008-AD9B182C0A85}" srcOrd="8" destOrd="0" presId="urn:microsoft.com/office/officeart/2005/8/layout/cycle5"/>
    <dgm:cxn modelId="{848C539C-6BDE-4C5F-A831-7CFF51685D8A}" type="presParOf" srcId="{D292ADEA-A0F8-424E-89C8-B0D39FCB5BB8}" destId="{468463A2-4033-4D97-8E9E-36CCDC716AD9}" srcOrd="9" destOrd="0" presId="urn:microsoft.com/office/officeart/2005/8/layout/cycle5"/>
    <dgm:cxn modelId="{5D8C5ADF-19B5-4151-AEC5-C86B4CE69EC8}" type="presParOf" srcId="{D292ADEA-A0F8-424E-89C8-B0D39FCB5BB8}" destId="{83D4B39E-9CC3-444F-B785-65D0BE4C79DF}" srcOrd="10" destOrd="0" presId="urn:microsoft.com/office/officeart/2005/8/layout/cycle5"/>
    <dgm:cxn modelId="{43BBBF8D-D1F9-43A1-A0EF-04C1925AA729}" type="presParOf" srcId="{D292ADEA-A0F8-424E-89C8-B0D39FCB5BB8}" destId="{FE1242CB-4EE1-4ACB-B2F4-77C6F0BD3D34}" srcOrd="11" destOrd="0" presId="urn:microsoft.com/office/officeart/2005/8/layout/cycle5"/>
    <dgm:cxn modelId="{6FA50C0E-B037-44EE-91BC-9E3684EDA6CE}" type="presParOf" srcId="{D292ADEA-A0F8-424E-89C8-B0D39FCB5BB8}" destId="{30C153F2-61CE-4291-8E0C-DB0F1D29BEF0}" srcOrd="12" destOrd="0" presId="urn:microsoft.com/office/officeart/2005/8/layout/cycle5"/>
    <dgm:cxn modelId="{A6B23E31-BDB1-4708-B5F3-9A4C9EEE608A}" type="presParOf" srcId="{D292ADEA-A0F8-424E-89C8-B0D39FCB5BB8}" destId="{694CC958-5E04-4F37-B5B8-F120E925BBCF}" srcOrd="13" destOrd="0" presId="urn:microsoft.com/office/officeart/2005/8/layout/cycle5"/>
    <dgm:cxn modelId="{7CA6D6DD-46CB-4D90-BD7C-7E8B5E666EE7}" type="presParOf" srcId="{D292ADEA-A0F8-424E-89C8-B0D39FCB5BB8}" destId="{E3848B05-165B-4C81-93F1-C46B3978F94B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434539-CFCB-4C57-ADDF-286406EAF468}" type="doc">
      <dgm:prSet loTypeId="urn:microsoft.com/office/officeart/2005/8/layout/vList6" loCatId="process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pt-BR"/>
        </a:p>
      </dgm:t>
    </dgm:pt>
    <dgm:pt modelId="{6386FDC3-BC7F-4D49-B1D2-4836E50FB356}">
      <dgm:prSet phldrT="[Texto]" custT="1"/>
      <dgm:spPr/>
      <dgm:t>
        <a:bodyPr/>
        <a:lstStyle/>
        <a:p>
          <a:r>
            <a:rPr lang="pt-BR" sz="1800" b="1" dirty="0" smtClean="0"/>
            <a:t>7 campos de avaliação</a:t>
          </a:r>
          <a:endParaRPr lang="pt-BR" sz="1800" b="1" dirty="0"/>
        </a:p>
      </dgm:t>
    </dgm:pt>
    <dgm:pt modelId="{A94DA64A-DC30-448D-B90D-BDE9C01F54D9}" type="parTrans" cxnId="{4BEE9CEE-06E6-44B0-BB6C-BD3823593838}">
      <dgm:prSet/>
      <dgm:spPr/>
      <dgm:t>
        <a:bodyPr/>
        <a:lstStyle/>
        <a:p>
          <a:endParaRPr lang="pt-BR"/>
        </a:p>
      </dgm:t>
    </dgm:pt>
    <dgm:pt modelId="{5CE0502F-275E-40E8-B7D7-069B2E1C442C}" type="sibTrans" cxnId="{4BEE9CEE-06E6-44B0-BB6C-BD3823593838}">
      <dgm:prSet/>
      <dgm:spPr/>
      <dgm:t>
        <a:bodyPr/>
        <a:lstStyle/>
        <a:p>
          <a:endParaRPr lang="pt-BR"/>
        </a:p>
      </dgm:t>
    </dgm:pt>
    <dgm:pt modelId="{1662B7A7-B720-435E-96F7-A124C6DAFCD9}">
      <dgm:prSet phldrT="[Texto]" custT="1"/>
      <dgm:spPr/>
      <dgm:t>
        <a:bodyPr/>
        <a:lstStyle/>
        <a:p>
          <a:r>
            <a:rPr lang="pt-BR" sz="1800" dirty="0" smtClean="0"/>
            <a:t>4:  Avaliação da Unidade Didática; </a:t>
          </a:r>
          <a:r>
            <a:rPr lang="pt-BR" sz="1800" dirty="0" err="1" smtClean="0"/>
            <a:t>Auto-avaliação</a:t>
          </a:r>
          <a:r>
            <a:rPr lang="pt-BR" sz="1800" dirty="0" smtClean="0"/>
            <a:t>; Avaliação do Facilitador e Avaliação da Prática de Estágio da Unidade Didática </a:t>
          </a:r>
          <a:endParaRPr lang="pt-BR" sz="1800" dirty="0"/>
        </a:p>
      </dgm:t>
    </dgm:pt>
    <dgm:pt modelId="{E8C93725-187C-4A10-8512-110365988FC0}" type="parTrans" cxnId="{43A01EDE-3910-464D-A411-DE10EBCB073F}">
      <dgm:prSet/>
      <dgm:spPr/>
      <dgm:t>
        <a:bodyPr/>
        <a:lstStyle/>
        <a:p>
          <a:endParaRPr lang="pt-BR"/>
        </a:p>
      </dgm:t>
    </dgm:pt>
    <dgm:pt modelId="{6607DA9F-B14F-4381-8AF0-8BC0A8D897A1}" type="sibTrans" cxnId="{43A01EDE-3910-464D-A411-DE10EBCB073F}">
      <dgm:prSet/>
      <dgm:spPr/>
      <dgm:t>
        <a:bodyPr/>
        <a:lstStyle/>
        <a:p>
          <a:endParaRPr lang="pt-BR"/>
        </a:p>
      </dgm:t>
    </dgm:pt>
    <dgm:pt modelId="{26EDFA74-8D6E-4897-9B4B-8B20855BA6F4}">
      <dgm:prSet phldrT="[Texto]" custT="1"/>
      <dgm:spPr/>
      <dgm:t>
        <a:bodyPr/>
        <a:lstStyle/>
        <a:p>
          <a:r>
            <a:rPr lang="pt-BR" sz="1800" dirty="0" smtClean="0"/>
            <a:t>3:  Captar dos discentes impressões, potencialidades e sugestões sobre o curso (perguntas-chave)</a:t>
          </a:r>
          <a:endParaRPr lang="pt-BR" sz="1800" dirty="0"/>
        </a:p>
      </dgm:t>
    </dgm:pt>
    <dgm:pt modelId="{CE1ED00C-04EC-41BC-9F4B-F818A62F8432}" type="parTrans" cxnId="{CECCC5D3-FD81-4A14-9F07-81EF74727249}">
      <dgm:prSet/>
      <dgm:spPr/>
      <dgm:t>
        <a:bodyPr/>
        <a:lstStyle/>
        <a:p>
          <a:endParaRPr lang="pt-BR"/>
        </a:p>
      </dgm:t>
    </dgm:pt>
    <dgm:pt modelId="{3BEDC15B-864A-4E06-88B3-C1C3D5AA4FEE}" type="sibTrans" cxnId="{CECCC5D3-FD81-4A14-9F07-81EF74727249}">
      <dgm:prSet/>
      <dgm:spPr/>
      <dgm:t>
        <a:bodyPr/>
        <a:lstStyle/>
        <a:p>
          <a:endParaRPr lang="pt-BR"/>
        </a:p>
      </dgm:t>
    </dgm:pt>
    <dgm:pt modelId="{645EA7A9-657E-45E8-8EA7-BF94A0E65D72}" type="pres">
      <dgm:prSet presAssocID="{77434539-CFCB-4C57-ADDF-286406EAF46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E336E377-99D0-4197-B940-B8BC50298807}" type="pres">
      <dgm:prSet presAssocID="{6386FDC3-BC7F-4D49-B1D2-4836E50FB356}" presName="linNode" presStyleCnt="0"/>
      <dgm:spPr/>
    </dgm:pt>
    <dgm:pt modelId="{1F0520EE-2E9E-4CA2-ADB1-7E6CC5C219B1}" type="pres">
      <dgm:prSet presAssocID="{6386FDC3-BC7F-4D49-B1D2-4836E50FB356}" presName="parentShp" presStyleLbl="node1" presStyleIdx="0" presStyleCnt="1" custScaleX="6194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0CAF915-E428-474D-91E3-81C91348C56A}" type="pres">
      <dgm:prSet presAssocID="{6386FDC3-BC7F-4D49-B1D2-4836E50FB356}" presName="childShp" presStyleLbl="bgAccFollowNode1" presStyleIdx="0" presStyleCnt="1" custScaleX="121178" custLinFactNeighborX="643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BBC58D5-1010-4C0C-AB54-C3C15A5A7D14}" type="presOf" srcId="{77434539-CFCB-4C57-ADDF-286406EAF468}" destId="{645EA7A9-657E-45E8-8EA7-BF94A0E65D72}" srcOrd="0" destOrd="0" presId="urn:microsoft.com/office/officeart/2005/8/layout/vList6"/>
    <dgm:cxn modelId="{43A01EDE-3910-464D-A411-DE10EBCB073F}" srcId="{6386FDC3-BC7F-4D49-B1D2-4836E50FB356}" destId="{1662B7A7-B720-435E-96F7-A124C6DAFCD9}" srcOrd="0" destOrd="0" parTransId="{E8C93725-187C-4A10-8512-110365988FC0}" sibTransId="{6607DA9F-B14F-4381-8AF0-8BC0A8D897A1}"/>
    <dgm:cxn modelId="{9D834792-5E04-4E84-A97E-9067EC2A9467}" type="presOf" srcId="{1662B7A7-B720-435E-96F7-A124C6DAFCD9}" destId="{D0CAF915-E428-474D-91E3-81C91348C56A}" srcOrd="0" destOrd="0" presId="urn:microsoft.com/office/officeart/2005/8/layout/vList6"/>
    <dgm:cxn modelId="{CECCC5D3-FD81-4A14-9F07-81EF74727249}" srcId="{6386FDC3-BC7F-4D49-B1D2-4836E50FB356}" destId="{26EDFA74-8D6E-4897-9B4B-8B20855BA6F4}" srcOrd="1" destOrd="0" parTransId="{CE1ED00C-04EC-41BC-9F4B-F818A62F8432}" sibTransId="{3BEDC15B-864A-4E06-88B3-C1C3D5AA4FEE}"/>
    <dgm:cxn modelId="{FA4159E4-A628-4FF1-B630-928180E5254C}" type="presOf" srcId="{6386FDC3-BC7F-4D49-B1D2-4836E50FB356}" destId="{1F0520EE-2E9E-4CA2-ADB1-7E6CC5C219B1}" srcOrd="0" destOrd="0" presId="urn:microsoft.com/office/officeart/2005/8/layout/vList6"/>
    <dgm:cxn modelId="{E85C0995-C2B2-43DD-A8D3-699A5809BD4C}" type="presOf" srcId="{26EDFA74-8D6E-4897-9B4B-8B20855BA6F4}" destId="{D0CAF915-E428-474D-91E3-81C91348C56A}" srcOrd="0" destOrd="1" presId="urn:microsoft.com/office/officeart/2005/8/layout/vList6"/>
    <dgm:cxn modelId="{4BEE9CEE-06E6-44B0-BB6C-BD3823593838}" srcId="{77434539-CFCB-4C57-ADDF-286406EAF468}" destId="{6386FDC3-BC7F-4D49-B1D2-4836E50FB356}" srcOrd="0" destOrd="0" parTransId="{A94DA64A-DC30-448D-B90D-BDE9C01F54D9}" sibTransId="{5CE0502F-275E-40E8-B7D7-069B2E1C442C}"/>
    <dgm:cxn modelId="{6F201020-55BE-43C2-8CDC-6E1BF4B2951B}" type="presParOf" srcId="{645EA7A9-657E-45E8-8EA7-BF94A0E65D72}" destId="{E336E377-99D0-4197-B940-B8BC50298807}" srcOrd="0" destOrd="0" presId="urn:microsoft.com/office/officeart/2005/8/layout/vList6"/>
    <dgm:cxn modelId="{BAB33FAD-9D78-43A1-AB21-6BCAD81CC403}" type="presParOf" srcId="{E336E377-99D0-4197-B940-B8BC50298807}" destId="{1F0520EE-2E9E-4CA2-ADB1-7E6CC5C219B1}" srcOrd="0" destOrd="0" presId="urn:microsoft.com/office/officeart/2005/8/layout/vList6"/>
    <dgm:cxn modelId="{2FA5B68F-4060-4786-9792-08C654C76091}" type="presParOf" srcId="{E336E377-99D0-4197-B940-B8BC50298807}" destId="{D0CAF915-E428-474D-91E3-81C91348C56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D6BC9-0E1F-46B7-A48E-78EABCF10608}">
      <dsp:nvSpPr>
        <dsp:cNvPr id="0" name=""/>
        <dsp:cNvSpPr/>
      </dsp:nvSpPr>
      <dsp:spPr>
        <a:xfrm>
          <a:off x="1503611" y="460456"/>
          <a:ext cx="1412712" cy="10365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Exploratório/Descritivo Relato de Experiência</a:t>
          </a:r>
          <a:endParaRPr lang="pt-BR" sz="1600" b="1" kern="1200" dirty="0"/>
        </a:p>
      </dsp:txBody>
      <dsp:txXfrm>
        <a:off x="1554213" y="511058"/>
        <a:ext cx="1311508" cy="935388"/>
      </dsp:txXfrm>
    </dsp:sp>
    <dsp:sp modelId="{DB627EDB-75C5-4C1B-86A6-2CEE9AC8480A}">
      <dsp:nvSpPr>
        <dsp:cNvPr id="0" name=""/>
        <dsp:cNvSpPr/>
      </dsp:nvSpPr>
      <dsp:spPr>
        <a:xfrm>
          <a:off x="593301" y="978753"/>
          <a:ext cx="3233332" cy="3233332"/>
        </a:xfrm>
        <a:custGeom>
          <a:avLst/>
          <a:gdLst/>
          <a:ahLst/>
          <a:cxnLst/>
          <a:rect l="0" t="0" r="0" b="0"/>
          <a:pathLst>
            <a:path>
              <a:moveTo>
                <a:pt x="2469934" y="243515"/>
              </a:moveTo>
              <a:arcTo wR="1616666" hR="1616666" stAng="18111397" swAng="1091493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49F9FC-1A8A-4B2B-B714-C4139DC28B4F}">
      <dsp:nvSpPr>
        <dsp:cNvPr id="0" name=""/>
        <dsp:cNvSpPr/>
      </dsp:nvSpPr>
      <dsp:spPr>
        <a:xfrm>
          <a:off x="3125173" y="1691324"/>
          <a:ext cx="1244669" cy="8090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Software </a:t>
          </a:r>
          <a:r>
            <a:rPr lang="pt-BR" sz="1800" b="1" kern="1200" dirty="0" err="1" smtClean="0"/>
            <a:t>Survey</a:t>
          </a:r>
          <a:r>
            <a:rPr lang="pt-BR" sz="1800" b="1" kern="1200" dirty="0" smtClean="0"/>
            <a:t> </a:t>
          </a:r>
          <a:r>
            <a:rPr lang="pt-BR" sz="1800" b="1" kern="1200" dirty="0" err="1" smtClean="0"/>
            <a:t>Monkey</a:t>
          </a:r>
          <a:endParaRPr lang="pt-BR" sz="1800" b="1" kern="1200" dirty="0"/>
        </a:p>
      </dsp:txBody>
      <dsp:txXfrm>
        <a:off x="3164667" y="1730818"/>
        <a:ext cx="1165681" cy="730047"/>
      </dsp:txXfrm>
    </dsp:sp>
    <dsp:sp modelId="{3A4F3EC1-B3AB-47E1-B508-BCAF987C7FBF}">
      <dsp:nvSpPr>
        <dsp:cNvPr id="0" name=""/>
        <dsp:cNvSpPr/>
      </dsp:nvSpPr>
      <dsp:spPr>
        <a:xfrm>
          <a:off x="593301" y="978753"/>
          <a:ext cx="3233332" cy="3233332"/>
        </a:xfrm>
        <a:custGeom>
          <a:avLst/>
          <a:gdLst/>
          <a:ahLst/>
          <a:cxnLst/>
          <a:rect l="0" t="0" r="0" b="0"/>
          <a:pathLst>
            <a:path>
              <a:moveTo>
                <a:pt x="3229460" y="1728491"/>
              </a:moveTo>
              <a:arcTo wR="1616666" hR="1616666" stAng="21837980" swAng="1360155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EFE0A-928E-453D-A4E4-AB0F166DAC4B}">
      <dsp:nvSpPr>
        <dsp:cNvPr id="0" name=""/>
        <dsp:cNvSpPr/>
      </dsp:nvSpPr>
      <dsp:spPr>
        <a:xfrm>
          <a:off x="2537885" y="3498811"/>
          <a:ext cx="1244669" cy="8090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Junho/2013 até os dias atuais</a:t>
          </a:r>
          <a:endParaRPr lang="pt-BR" sz="1600" b="1" kern="1200" dirty="0"/>
        </a:p>
      </dsp:txBody>
      <dsp:txXfrm>
        <a:off x="2577379" y="3538305"/>
        <a:ext cx="1165681" cy="730047"/>
      </dsp:txXfrm>
    </dsp:sp>
    <dsp:sp modelId="{73E45545-3A28-44C9-9008-AD9B182C0A85}">
      <dsp:nvSpPr>
        <dsp:cNvPr id="0" name=""/>
        <dsp:cNvSpPr/>
      </dsp:nvSpPr>
      <dsp:spPr>
        <a:xfrm>
          <a:off x="593301" y="978753"/>
          <a:ext cx="3233332" cy="3233332"/>
        </a:xfrm>
        <a:custGeom>
          <a:avLst/>
          <a:gdLst/>
          <a:ahLst/>
          <a:cxnLst/>
          <a:rect l="0" t="0" r="0" b="0"/>
          <a:pathLst>
            <a:path>
              <a:moveTo>
                <a:pt x="1822363" y="3220192"/>
              </a:moveTo>
              <a:arcTo wR="1616666" hR="1616666" stAng="4961407" swAng="798939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8463A2-4033-4D97-8E9E-36CCDC716AD9}">
      <dsp:nvSpPr>
        <dsp:cNvPr id="0" name=""/>
        <dsp:cNvSpPr/>
      </dsp:nvSpPr>
      <dsp:spPr>
        <a:xfrm>
          <a:off x="601266" y="3442579"/>
          <a:ext cx="1316897" cy="9214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Discentes do Curso de Vigilância em Saúde</a:t>
          </a:r>
          <a:endParaRPr lang="pt-BR" sz="1600" b="1" kern="1200" dirty="0"/>
        </a:p>
      </dsp:txBody>
      <dsp:txXfrm>
        <a:off x="646250" y="3487563"/>
        <a:ext cx="1226929" cy="831531"/>
      </dsp:txXfrm>
    </dsp:sp>
    <dsp:sp modelId="{FE1242CB-4EE1-4ACB-B2F4-77C6F0BD3D34}">
      <dsp:nvSpPr>
        <dsp:cNvPr id="0" name=""/>
        <dsp:cNvSpPr/>
      </dsp:nvSpPr>
      <dsp:spPr>
        <a:xfrm>
          <a:off x="593301" y="978753"/>
          <a:ext cx="3233332" cy="3233332"/>
        </a:xfrm>
        <a:custGeom>
          <a:avLst/>
          <a:gdLst/>
          <a:ahLst/>
          <a:cxnLst/>
          <a:rect l="0" t="0" r="0" b="0"/>
          <a:pathLst>
            <a:path>
              <a:moveTo>
                <a:pt x="154309" y="2305957"/>
              </a:moveTo>
              <a:arcTo wR="1616666" hR="1616666" stAng="9285771" swAng="117113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153F2-61CE-4291-8E0C-DB0F1D29BEF0}">
      <dsp:nvSpPr>
        <dsp:cNvPr id="0" name=""/>
        <dsp:cNvSpPr/>
      </dsp:nvSpPr>
      <dsp:spPr>
        <a:xfrm>
          <a:off x="-49363" y="1614510"/>
          <a:ext cx="1443580" cy="96266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Registro Análise Interpretação</a:t>
          </a:r>
          <a:endParaRPr lang="pt-BR" sz="1600" b="1" kern="1200" dirty="0"/>
        </a:p>
      </dsp:txBody>
      <dsp:txXfrm>
        <a:off x="-2370" y="1661503"/>
        <a:ext cx="1349594" cy="868676"/>
      </dsp:txXfrm>
    </dsp:sp>
    <dsp:sp modelId="{E3848B05-165B-4C81-93F1-C46B3978F94B}">
      <dsp:nvSpPr>
        <dsp:cNvPr id="0" name=""/>
        <dsp:cNvSpPr/>
      </dsp:nvSpPr>
      <dsp:spPr>
        <a:xfrm>
          <a:off x="593301" y="978753"/>
          <a:ext cx="3233332" cy="3233332"/>
        </a:xfrm>
        <a:custGeom>
          <a:avLst/>
          <a:gdLst/>
          <a:ahLst/>
          <a:cxnLst/>
          <a:rect l="0" t="0" r="0" b="0"/>
          <a:pathLst>
            <a:path>
              <a:moveTo>
                <a:pt x="427672" y="521265"/>
              </a:moveTo>
              <a:arcTo wR="1616666" hR="1616666" stAng="13359232" swAng="968362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AF915-E428-474D-91E3-81C91348C56A}">
      <dsp:nvSpPr>
        <dsp:cNvPr id="0" name=""/>
        <dsp:cNvSpPr/>
      </dsp:nvSpPr>
      <dsp:spPr>
        <a:xfrm>
          <a:off x="1336423" y="2280"/>
          <a:ext cx="3560120" cy="4666831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4:  Avaliação da Unidade Didática; </a:t>
          </a:r>
          <a:r>
            <a:rPr lang="pt-BR" sz="1800" kern="1200" dirty="0" err="1" smtClean="0"/>
            <a:t>Auto-avaliação</a:t>
          </a:r>
          <a:r>
            <a:rPr lang="pt-BR" sz="1800" kern="1200" dirty="0" smtClean="0"/>
            <a:t>; Avaliação do Facilitador e Avaliação da Prática de Estágio da Unidade Didática 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3:  Captar dos discentes impressões, potencialidades e sugestões sobre o curso (perguntas-chave)</a:t>
          </a:r>
          <a:endParaRPr lang="pt-BR" sz="1800" kern="1200" dirty="0"/>
        </a:p>
      </dsp:txBody>
      <dsp:txXfrm>
        <a:off x="1336423" y="585634"/>
        <a:ext cx="2225075" cy="3500123"/>
      </dsp:txXfrm>
    </dsp:sp>
    <dsp:sp modelId="{1F0520EE-2E9E-4CA2-ADB1-7E6CC5C219B1}">
      <dsp:nvSpPr>
        <dsp:cNvPr id="0" name=""/>
        <dsp:cNvSpPr/>
      </dsp:nvSpPr>
      <dsp:spPr>
        <a:xfrm>
          <a:off x="61608" y="2280"/>
          <a:ext cx="1213206" cy="466683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7 campos de avaliação</a:t>
          </a:r>
          <a:endParaRPr lang="pt-BR" sz="1800" b="1" kern="1200" dirty="0"/>
        </a:p>
      </dsp:txBody>
      <dsp:txXfrm>
        <a:off x="120832" y="61504"/>
        <a:ext cx="1094758" cy="4548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48863-F790-45F1-A096-6DBC9958743A}" type="datetimeFigureOut">
              <a:rPr lang="pt-BR"/>
              <a:pPr>
                <a:defRPr/>
              </a:pPr>
              <a:t>24/10/2014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AAC57-0BE7-423E-BA84-CD72DE4C64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875342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2133602"/>
            <a:ext cx="462915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ED62D-7996-4F2F-94E6-CD013642AE30}" type="datetimeFigureOut">
              <a:rPr lang="pt-BR"/>
              <a:pPr>
                <a:defRPr/>
              </a:pPr>
              <a:t>24/10/2014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7CD5-8190-45B1-9C38-62D9AC1B51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63020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796778" y="488951"/>
            <a:ext cx="867966" cy="10401300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92882" y="488951"/>
            <a:ext cx="2518172" cy="10401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44BD1-A1D9-4E52-8B0B-CD9862FA6BF7}" type="datetimeFigureOut">
              <a:rPr lang="pt-BR"/>
              <a:pPr>
                <a:defRPr/>
              </a:pPr>
              <a:t>24/10/2014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616E0-A383-4496-9E28-33DE4E6148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50629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7175" y="2133602"/>
            <a:ext cx="462915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0C211-B6B2-4180-9C8F-6FB4AF94B3E8}" type="datetimeFigureOut">
              <a:rPr lang="pt-BR"/>
              <a:pPr>
                <a:defRPr/>
              </a:pPr>
              <a:t>24/10/2014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932F4-E161-4E45-A7E2-638EA8980F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02097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21"/>
            <a:ext cx="4371975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EE621-62A8-4DC3-87C5-E317979BC135}" type="datetimeFigureOut">
              <a:rPr lang="pt-BR"/>
              <a:pPr>
                <a:defRPr/>
              </a:pPr>
              <a:t>24/10/2014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7CAD7-AC98-439F-BADB-1BACD3FC11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934358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92882" y="2844802"/>
            <a:ext cx="1693069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971676" y="2844802"/>
            <a:ext cx="1693069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54B16-DE82-4564-BCF4-460AC86BF172}" type="datetimeFigureOut">
              <a:rPr lang="pt-BR"/>
              <a:pPr>
                <a:defRPr/>
              </a:pPr>
              <a:t>24/10/2014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2721F-A762-470D-BA2C-76CB15DAAB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71733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6" y="2046817"/>
            <a:ext cx="2272606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6" y="2899833"/>
            <a:ext cx="2272606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8" y="2046817"/>
            <a:ext cx="2273498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8" y="2899833"/>
            <a:ext cx="2273498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72F8D-B226-4222-AF05-4DD34D384E71}" type="datetimeFigureOut">
              <a:rPr lang="pt-BR"/>
              <a:pPr>
                <a:defRPr/>
              </a:pPr>
              <a:t>24/10/2014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B7DBE-A30F-4380-9561-D98AC46337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95939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6D87D-00F5-4C2C-BECA-7F218248EBF8}" type="datetimeFigureOut">
              <a:rPr lang="pt-BR"/>
              <a:pPr>
                <a:defRPr/>
              </a:pPr>
              <a:t>24/10/2014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B8C1C-F5A0-4E39-AE91-2AB61C961A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19071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76EFF-4799-4A98-89A3-8F07363B9C54}" type="datetimeFigureOut">
              <a:rPr lang="pt-BR"/>
              <a:pPr>
                <a:defRPr/>
              </a:pPr>
              <a:t>24/10/2014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8F906-3302-4652-8F4F-8D9D2B6D3E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80726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6" y="364067"/>
            <a:ext cx="1692176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70"/>
            <a:ext cx="2875360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6" y="1913468"/>
            <a:ext cx="1692176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E418B-BEE6-4806-8664-45072AEC49AD}" type="datetimeFigureOut">
              <a:rPr lang="pt-BR"/>
              <a:pPr>
                <a:defRPr/>
              </a:pPr>
              <a:t>24/10/2014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FA806-B412-4552-8270-41E9A20192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201155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2"/>
            <a:ext cx="30861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3"/>
            <a:ext cx="30861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33686-5D8B-406D-8BBE-AAF7D01E3B73}" type="datetimeFigureOut">
              <a:rPr lang="pt-BR"/>
              <a:pPr>
                <a:defRPr/>
              </a:pPr>
              <a:t>24/10/2014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CACF9-5A0F-4CA5-9CC2-3DEC74014A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17278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663"/>
            <a:ext cx="12001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F5B1A0-33E3-45DD-A1A8-F51F5765545A}" type="datetimeFigureOut">
              <a:rPr lang="pt-BR"/>
              <a:pPr>
                <a:defRPr/>
              </a:pPr>
              <a:t>24/10/2014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663"/>
            <a:ext cx="1628775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663"/>
            <a:ext cx="12001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58CE2A-4B30-414E-8189-C429C41E83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29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411163" y="1116013"/>
            <a:ext cx="4321175" cy="143986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1600" b="1" dirty="0">
                <a:latin typeface="+mj-lt"/>
                <a:ea typeface="+mj-ea"/>
                <a:cs typeface="+mj-cs"/>
              </a:rPr>
              <a:t>APLICAÇÃO DE METODOLOGIAS  DE AVALIAÇÃO DA FORMAÇÃO TÉCNICA NA ÁREA DA SAÚDE</a:t>
            </a:r>
            <a:r>
              <a:rPr lang="pt-BR" sz="1600" b="1" dirty="0">
                <a:latin typeface="+mj-lt"/>
                <a:ea typeface="+mj-ea"/>
                <a:cs typeface="+mj-cs"/>
              </a:rPr>
              <a:t/>
            </a:r>
            <a:br>
              <a:rPr lang="pt-BR" sz="1600" b="1" dirty="0">
                <a:latin typeface="+mj-lt"/>
                <a:ea typeface="+mj-ea"/>
                <a:cs typeface="+mj-cs"/>
              </a:rPr>
            </a:br>
            <a:r>
              <a:rPr lang="pt-BR" sz="1600" b="1" dirty="0">
                <a:latin typeface="+mj-lt"/>
                <a:ea typeface="+mj-ea"/>
                <a:cs typeface="+mj-cs"/>
              </a:rPr>
              <a:t>Karina Oliveira de Mesquita; Maria José Galdino Saraiva; José Reginaldo Feijão Parente; Renata Maria Almeida Sales; Maria Socorro de Araújo Dias</a:t>
            </a:r>
            <a:br>
              <a:rPr lang="pt-BR" sz="1600" b="1" dirty="0">
                <a:latin typeface="+mj-lt"/>
                <a:ea typeface="+mj-ea"/>
                <a:cs typeface="+mj-cs"/>
              </a:rPr>
            </a:br>
            <a:r>
              <a:rPr lang="pt-BR" sz="1600" b="1" dirty="0" err="1">
                <a:latin typeface="+mj-lt"/>
                <a:ea typeface="+mj-ea"/>
                <a:cs typeface="+mj-cs"/>
              </a:rPr>
              <a:t>Instituição:Escola</a:t>
            </a:r>
            <a:r>
              <a:rPr lang="pt-BR" sz="1600" b="1" dirty="0">
                <a:latin typeface="+mj-lt"/>
                <a:ea typeface="+mj-ea"/>
                <a:cs typeface="+mj-cs"/>
              </a:rPr>
              <a:t> de Formação em Saúde da Família Visconde de </a:t>
            </a:r>
            <a:r>
              <a:rPr lang="pt-BR" sz="1600" b="1" dirty="0" err="1">
                <a:latin typeface="+mj-lt"/>
                <a:ea typeface="+mj-ea"/>
                <a:cs typeface="+mj-cs"/>
              </a:rPr>
              <a:t>Sabóia</a:t>
            </a:r>
            <a:r>
              <a:rPr lang="pt-BR" sz="1600" b="1" dirty="0">
                <a:latin typeface="+mj-lt"/>
                <a:ea typeface="+mj-ea"/>
                <a:cs typeface="+mj-cs"/>
              </a:rPr>
              <a:t> - EFSFVS</a:t>
            </a:r>
            <a:endParaRPr lang="pt-BR" sz="16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1470" y="3006600"/>
            <a:ext cx="4968552" cy="430887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latin typeface="+mn-lt"/>
                <a:cs typeface="Times New Roman" pitchFamily="18" charset="0"/>
              </a:rPr>
              <a:t>Introdução</a:t>
            </a:r>
            <a:endParaRPr lang="pt-BR" sz="2200" b="1" dirty="0">
              <a:latin typeface="+mn-lt"/>
              <a:cs typeface="Times New Roman" pitchFamily="18" charset="0"/>
            </a:endParaRPr>
          </a:p>
        </p:txBody>
      </p:sp>
      <p:sp>
        <p:nvSpPr>
          <p:cNvPr id="3076" name="CaixaDeTexto 7"/>
          <p:cNvSpPr txBox="1">
            <a:spLocks noChangeArrowheads="1"/>
          </p:cNvSpPr>
          <p:nvPr/>
        </p:nvSpPr>
        <p:spPr bwMode="auto">
          <a:xfrm>
            <a:off x="50800" y="3419475"/>
            <a:ext cx="4968875" cy="364807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Clr>
                <a:srgbClr val="0070C0"/>
              </a:buClr>
              <a:buFont typeface="Wingdings" pitchFamily="2" charset="2"/>
              <a:buChar char="v"/>
            </a:pPr>
            <a:r>
              <a:rPr lang="pt-BR" altLang="pt-BR" sz="2100"/>
              <a:t>Desafios de  novas competências profissionais diante às transformações políticas, sociais e produtivas do trabalho humano;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v"/>
            </a:pPr>
            <a:r>
              <a:rPr lang="pt-BR" altLang="pt-BR" sz="2100"/>
              <a:t>A utilização de tecnologias digitais como estratégia de avaliação;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v"/>
            </a:pPr>
            <a:r>
              <a:rPr lang="pt-BR" altLang="pt-BR" sz="2100"/>
              <a:t>As tecnologias digitais contribuem para que o profissional enfrente os avanços tecnológicos nos processos de gestão e planejamento (AGUIAR e CASSIANO, 2007).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1470" y="7267266"/>
            <a:ext cx="4968552" cy="430887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latin typeface="+mn-lt"/>
                <a:cs typeface="Times New Roman" pitchFamily="18" charset="0"/>
              </a:rPr>
              <a:t>Objetivo</a:t>
            </a:r>
            <a:endParaRPr lang="pt-BR" sz="2200" b="1" dirty="0">
              <a:latin typeface="+mn-lt"/>
              <a:cs typeface="Times New Roman" pitchFamily="18" charset="0"/>
            </a:endParaRPr>
          </a:p>
        </p:txBody>
      </p:sp>
      <p:sp>
        <p:nvSpPr>
          <p:cNvPr id="3078" name="CaixaDeTexto 9"/>
          <p:cNvSpPr txBox="1">
            <a:spLocks noChangeArrowheads="1"/>
          </p:cNvSpPr>
          <p:nvPr/>
        </p:nvSpPr>
        <p:spPr bwMode="auto">
          <a:xfrm>
            <a:off x="50800" y="7713663"/>
            <a:ext cx="4968875" cy="1322387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pt-BR" altLang="pt-BR" sz="2000"/>
              <a:t>Relatar a experiência da aplicação do software Survey Monkey como um método de avaliação do curso Técnico em Vigilância em Saúde.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411163" y="755650"/>
            <a:ext cx="4321175" cy="1800225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pt-BR" sz="6400" b="1" dirty="0"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6400" b="1" dirty="0"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6400" b="1" dirty="0"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pt-BR" sz="6400" b="1" dirty="0">
                <a:latin typeface="+mj-lt"/>
                <a:cs typeface="+mn-cs"/>
              </a:rPr>
              <a:t>APLICAÇÃO </a:t>
            </a:r>
            <a:r>
              <a:rPr lang="pt-BR" sz="6400" b="1" dirty="0">
                <a:latin typeface="+mj-lt"/>
                <a:cs typeface="+mn-cs"/>
              </a:rPr>
              <a:t>DE METODOLOGIAS  DE AVALIAÇÃO DA FORMAÇÃO TÉCNICA NA ÁREA DA </a:t>
            </a:r>
            <a:r>
              <a:rPr lang="pt-BR" sz="6400" b="1" dirty="0">
                <a:latin typeface="+mj-lt"/>
                <a:cs typeface="+mn-cs"/>
              </a:rPr>
              <a:t>SAÚDE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t-BR" sz="6400" b="1" dirty="0">
                <a:latin typeface="+mj-lt"/>
                <a:cs typeface="+mn-cs"/>
              </a:rPr>
              <a:t/>
            </a:r>
            <a:br>
              <a:rPr lang="pt-BR" sz="6400" b="1" dirty="0">
                <a:latin typeface="+mj-lt"/>
                <a:cs typeface="+mn-cs"/>
              </a:rPr>
            </a:br>
            <a:r>
              <a:rPr lang="pt-BR" sz="6400" b="1" dirty="0">
                <a:latin typeface="+mj-lt"/>
                <a:cs typeface="+mn-cs"/>
              </a:rPr>
              <a:t>Karina Oliveira de Mesquita; Maria José Galdino Saraiva; José Reginaldo Feijão Parente; Renata Maria Almeida Sales; Maria Socorro de Araújo </a:t>
            </a:r>
            <a:r>
              <a:rPr lang="pt-BR" sz="6400" b="1" dirty="0">
                <a:latin typeface="+mj-lt"/>
                <a:cs typeface="+mn-cs"/>
              </a:rPr>
              <a:t>Dias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t-BR" sz="6400" b="1" dirty="0">
                <a:latin typeface="+mj-lt"/>
                <a:cs typeface="+mn-cs"/>
              </a:rPr>
              <a:t/>
            </a:r>
            <a:br>
              <a:rPr lang="pt-BR" sz="6400" b="1" dirty="0">
                <a:latin typeface="+mj-lt"/>
                <a:cs typeface="+mn-cs"/>
              </a:rPr>
            </a:br>
            <a:r>
              <a:rPr lang="pt-BR" sz="6400" b="1" dirty="0" err="1">
                <a:latin typeface="+mj-lt"/>
                <a:cs typeface="+mn-cs"/>
              </a:rPr>
              <a:t>Instituição:Escola</a:t>
            </a:r>
            <a:r>
              <a:rPr lang="pt-BR" sz="6400" b="1" dirty="0">
                <a:latin typeface="+mj-lt"/>
                <a:cs typeface="+mn-cs"/>
              </a:rPr>
              <a:t> de Formação em Saúde da Família Visconde de </a:t>
            </a:r>
            <a:r>
              <a:rPr lang="pt-BR" sz="6400" b="1" dirty="0" err="1">
                <a:latin typeface="+mj-lt"/>
                <a:cs typeface="+mn-cs"/>
              </a:rPr>
              <a:t>Sabóia</a:t>
            </a:r>
            <a:r>
              <a:rPr lang="pt-BR" sz="6400" b="1" dirty="0">
                <a:latin typeface="+mj-lt"/>
                <a:cs typeface="+mn-cs"/>
              </a:rPr>
              <a:t> - EFSFVS</a:t>
            </a:r>
          </a:p>
          <a:p>
            <a:pPr fontAlgn="auto">
              <a:spcAft>
                <a:spcPts val="0"/>
              </a:spcAft>
              <a:defRPr/>
            </a:pPr>
            <a:endParaRPr lang="pt-BR" sz="2000" b="1" dirty="0">
              <a:latin typeface="+mj-lt"/>
              <a:ea typeface="+mj-ea"/>
              <a:cs typeface="+mj-cs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1470" y="3131840"/>
            <a:ext cx="4968552" cy="40011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+mn-lt"/>
                <a:cs typeface="Times New Roman" pitchFamily="18" charset="0"/>
              </a:rPr>
              <a:t>Material e Métodos</a:t>
            </a:r>
            <a:endParaRPr lang="pt-BR" sz="2000" b="1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8" name="Diagrama 7"/>
          <p:cNvGraphicFramePr/>
          <p:nvPr/>
        </p:nvGraphicFramePr>
        <p:xfrm>
          <a:off x="375506" y="3851920"/>
          <a:ext cx="432048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tângulo de cantos arredondados 8"/>
          <p:cNvSpPr/>
          <p:nvPr/>
        </p:nvSpPr>
        <p:spPr>
          <a:xfrm>
            <a:off x="1995488" y="5724525"/>
            <a:ext cx="1296987" cy="93503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1"/>
                </a:solidFill>
              </a:rPr>
              <a:t>Resolução 466/12</a:t>
            </a:r>
            <a:endParaRPr lang="pt-B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411163" y="971550"/>
            <a:ext cx="4321175" cy="14398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pt-BR" sz="2000" b="1" dirty="0">
              <a:latin typeface="+mj-lt"/>
              <a:ea typeface="+mj-ea"/>
              <a:cs typeface="+mj-cs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11163" y="1116013"/>
            <a:ext cx="4321175" cy="143986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1600" b="1" dirty="0">
                <a:latin typeface="+mj-lt"/>
                <a:ea typeface="+mj-ea"/>
                <a:cs typeface="+mj-cs"/>
              </a:rPr>
              <a:t>APLICAÇÃO DE METODOLOGIAS  DE AVALIAÇÃO DA FORMAÇÃO TÉCNICA NA ÁREA DA SAÚDE</a:t>
            </a:r>
            <a:r>
              <a:rPr lang="pt-BR" sz="1600" b="1" dirty="0">
                <a:latin typeface="+mj-lt"/>
                <a:ea typeface="+mj-ea"/>
                <a:cs typeface="+mj-cs"/>
              </a:rPr>
              <a:t/>
            </a:r>
            <a:br>
              <a:rPr lang="pt-BR" sz="1600" b="1" dirty="0">
                <a:latin typeface="+mj-lt"/>
                <a:ea typeface="+mj-ea"/>
                <a:cs typeface="+mj-cs"/>
              </a:rPr>
            </a:br>
            <a:r>
              <a:rPr lang="pt-BR" sz="1600" b="1" dirty="0">
                <a:latin typeface="+mj-lt"/>
                <a:ea typeface="+mj-ea"/>
                <a:cs typeface="+mj-cs"/>
              </a:rPr>
              <a:t>Karina Oliveira de Mesquita; Maria José Galdino Saraiva; José Reginaldo Feijão Parente; Renata Maria Almeida Sales; Maria Socorro de Araújo Dias</a:t>
            </a:r>
            <a:br>
              <a:rPr lang="pt-BR" sz="1600" b="1" dirty="0">
                <a:latin typeface="+mj-lt"/>
                <a:ea typeface="+mj-ea"/>
                <a:cs typeface="+mj-cs"/>
              </a:rPr>
            </a:br>
            <a:r>
              <a:rPr lang="pt-BR" sz="1600" b="1" dirty="0" err="1">
                <a:latin typeface="+mj-lt"/>
                <a:ea typeface="+mj-ea"/>
                <a:cs typeface="+mj-cs"/>
              </a:rPr>
              <a:t>Instituição:Escola</a:t>
            </a:r>
            <a:r>
              <a:rPr lang="pt-BR" sz="1600" b="1" dirty="0">
                <a:latin typeface="+mj-lt"/>
                <a:ea typeface="+mj-ea"/>
                <a:cs typeface="+mj-cs"/>
              </a:rPr>
              <a:t> de Formação em Saúde da Família Visconde de </a:t>
            </a:r>
            <a:r>
              <a:rPr lang="pt-BR" sz="1600" b="1" dirty="0" err="1">
                <a:latin typeface="+mj-lt"/>
                <a:ea typeface="+mj-ea"/>
                <a:cs typeface="+mj-cs"/>
              </a:rPr>
              <a:t>Sabóia</a:t>
            </a:r>
            <a:r>
              <a:rPr lang="pt-BR" sz="1600" b="1" dirty="0">
                <a:latin typeface="+mj-lt"/>
                <a:ea typeface="+mj-ea"/>
                <a:cs typeface="+mj-cs"/>
              </a:rPr>
              <a:t> - EFSFVS</a:t>
            </a:r>
            <a:endParaRPr lang="pt-BR" sz="1600" b="1" dirty="0">
              <a:latin typeface="+mj-lt"/>
              <a:ea typeface="+mj-ea"/>
              <a:cs typeface="+mj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1470" y="2987824"/>
            <a:ext cx="4968552" cy="40011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+mn-lt"/>
                <a:cs typeface="Times New Roman" pitchFamily="18" charset="0"/>
              </a:rPr>
              <a:t>Material e Métodos</a:t>
            </a:r>
            <a:endParaRPr lang="pt-BR" sz="2000" b="1" dirty="0">
              <a:latin typeface="+mn-lt"/>
              <a:cs typeface="Times New Roman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0800" y="3419475"/>
            <a:ext cx="4968875" cy="563245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v"/>
              <a:defRPr/>
            </a:pPr>
            <a:r>
              <a:rPr lang="pt-BR" dirty="0">
                <a:latin typeface="+mn-lt"/>
                <a:cs typeface="+mn-cs"/>
              </a:rPr>
              <a:t>Instrumento  está estruturado nas dimensões  quanti e qualitativa: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v"/>
              <a:defRPr/>
            </a:pPr>
            <a:endParaRPr lang="pt-BR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pt-BR" dirty="0">
                <a:latin typeface="+mn-lt"/>
                <a:cs typeface="+mn-cs"/>
              </a:rPr>
              <a:t> </a:t>
            </a:r>
            <a:r>
              <a:rPr lang="pt-BR" dirty="0">
                <a:latin typeface="+mn-lt"/>
                <a:cs typeface="+mn-cs"/>
              </a:rPr>
              <a:t> 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pt-BR" dirty="0">
                <a:latin typeface="+mn-lt"/>
                <a:cs typeface="+mn-cs"/>
              </a:rPr>
              <a:t> </a:t>
            </a:r>
            <a:r>
              <a:rPr lang="pt-BR" dirty="0">
                <a:latin typeface="+mn-lt"/>
                <a:cs typeface="+mn-cs"/>
              </a:rPr>
              <a:t>                    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pt-BR" dirty="0">
                <a:latin typeface="+mn-lt"/>
                <a:cs typeface="+mn-cs"/>
              </a:rPr>
              <a:t>   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endParaRPr lang="pt-BR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endParaRPr lang="pt-BR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endParaRPr lang="pt-BR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endParaRPr lang="pt-BR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endParaRPr lang="pt-BR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endParaRPr lang="pt-BR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endParaRPr lang="pt-BR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endParaRPr lang="pt-BR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endParaRPr lang="pt-BR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endParaRPr lang="pt-BR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endParaRPr lang="pt-BR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endParaRPr lang="pt-BR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endParaRPr lang="pt-BR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endParaRPr lang="pt-BR" dirty="0">
              <a:latin typeface="+mn-lt"/>
              <a:cs typeface="+mn-cs"/>
            </a:endParaRPr>
          </a:p>
        </p:txBody>
      </p:sp>
      <p:graphicFrame>
        <p:nvGraphicFramePr>
          <p:cNvPr id="2" name="Diagrama 1"/>
          <p:cNvGraphicFramePr/>
          <p:nvPr/>
        </p:nvGraphicFramePr>
        <p:xfrm>
          <a:off x="123478" y="4293095"/>
          <a:ext cx="4896544" cy="4671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411163" y="1116013"/>
            <a:ext cx="4321175" cy="143986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1600" b="1" dirty="0">
                <a:latin typeface="+mj-lt"/>
                <a:ea typeface="+mj-ea"/>
                <a:cs typeface="+mj-cs"/>
              </a:rPr>
              <a:t>APLICAÇÃO DE METODOLOGIAS  DE AVALIAÇÃO DA FORMAÇÃO TÉCNICA NA ÁREA DA SAÚDE</a:t>
            </a:r>
            <a:r>
              <a:rPr lang="pt-BR" sz="1600" b="1" dirty="0">
                <a:latin typeface="+mj-lt"/>
                <a:ea typeface="+mj-ea"/>
                <a:cs typeface="+mj-cs"/>
              </a:rPr>
              <a:t/>
            </a:r>
            <a:br>
              <a:rPr lang="pt-BR" sz="1600" b="1" dirty="0">
                <a:latin typeface="+mj-lt"/>
                <a:ea typeface="+mj-ea"/>
                <a:cs typeface="+mj-cs"/>
              </a:rPr>
            </a:br>
            <a:r>
              <a:rPr lang="pt-BR" sz="1600" b="1" dirty="0">
                <a:latin typeface="+mj-lt"/>
                <a:ea typeface="+mj-ea"/>
                <a:cs typeface="+mj-cs"/>
              </a:rPr>
              <a:t>Karina Oliveira de Mesquita; Maria José Galdino Saraiva; José Reginaldo Feijão Parente; Renata Maria Almeida Sales; Maria Socorro de Araújo Dias</a:t>
            </a:r>
            <a:br>
              <a:rPr lang="pt-BR" sz="1600" b="1" dirty="0">
                <a:latin typeface="+mj-lt"/>
                <a:ea typeface="+mj-ea"/>
                <a:cs typeface="+mj-cs"/>
              </a:rPr>
            </a:br>
            <a:r>
              <a:rPr lang="pt-BR" sz="1600" b="1" dirty="0">
                <a:latin typeface="+mj-lt"/>
                <a:ea typeface="+mj-ea"/>
                <a:cs typeface="+mj-cs"/>
              </a:rPr>
              <a:t>Instituição: Escola de Formação em Saúde da Família Visconde de </a:t>
            </a:r>
            <a:r>
              <a:rPr lang="pt-BR" sz="1600" b="1" dirty="0" err="1">
                <a:latin typeface="+mj-lt"/>
                <a:ea typeface="+mj-ea"/>
                <a:cs typeface="+mj-cs"/>
              </a:rPr>
              <a:t>Sabóia</a:t>
            </a:r>
            <a:r>
              <a:rPr lang="pt-BR" sz="1600" b="1" dirty="0">
                <a:latin typeface="+mj-lt"/>
                <a:ea typeface="+mj-ea"/>
                <a:cs typeface="+mj-cs"/>
              </a:rPr>
              <a:t> - EFSFVS</a:t>
            </a:r>
            <a:endParaRPr lang="pt-BR" sz="1600" b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147" name="Gráfico 2"/>
          <p:cNvGraphicFramePr>
            <a:graphicFrameLocks/>
          </p:cNvGraphicFramePr>
          <p:nvPr/>
        </p:nvGraphicFramePr>
        <p:xfrm>
          <a:off x="123825" y="3562350"/>
          <a:ext cx="4895850" cy="533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r:id="rId3" imgW="4895512" imgH="5334462" progId="Excel.Chart.8">
                  <p:embed/>
                </p:oleObj>
              </mc:Choice>
              <mc:Fallback>
                <p:oleObj r:id="rId3" imgW="4895512" imgH="5334462" progId="Excel.Chart.8">
                  <p:embed/>
                  <p:pic>
                    <p:nvPicPr>
                      <p:cNvPr id="0" name="Gráfico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" y="3562350"/>
                        <a:ext cx="4895850" cy="533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CaixaDeTexto 3"/>
          <p:cNvSpPr txBox="1">
            <a:spLocks noChangeArrowheads="1"/>
          </p:cNvSpPr>
          <p:nvPr/>
        </p:nvSpPr>
        <p:spPr bwMode="auto">
          <a:xfrm>
            <a:off x="206375" y="2916238"/>
            <a:ext cx="47529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pt-BR" altLang="pt-BR"/>
              <a:t>Gráfico 1: Relação resposta dos  alunos à avaliação do Survey por unidade didática.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11163" y="1116013"/>
            <a:ext cx="4321175" cy="143986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1600" b="1" dirty="0">
                <a:latin typeface="+mj-lt"/>
                <a:ea typeface="+mj-ea"/>
                <a:cs typeface="+mj-cs"/>
              </a:rPr>
              <a:t>APLICAÇÃO DE METODOLOGIAS  DE AVALIAÇÃO DA FORMAÇÃO TÉCNICA NA ÁREA DA SAÚDE</a:t>
            </a:r>
            <a:r>
              <a:rPr lang="pt-BR" sz="1600" b="1" dirty="0">
                <a:latin typeface="+mj-lt"/>
                <a:ea typeface="+mj-ea"/>
                <a:cs typeface="+mj-cs"/>
              </a:rPr>
              <a:t/>
            </a:r>
            <a:br>
              <a:rPr lang="pt-BR" sz="1600" b="1" dirty="0">
                <a:latin typeface="+mj-lt"/>
                <a:ea typeface="+mj-ea"/>
                <a:cs typeface="+mj-cs"/>
              </a:rPr>
            </a:br>
            <a:r>
              <a:rPr lang="pt-BR" sz="1600" b="1" dirty="0">
                <a:latin typeface="+mj-lt"/>
                <a:ea typeface="+mj-ea"/>
                <a:cs typeface="+mj-cs"/>
              </a:rPr>
              <a:t>Karina Oliveira de Mesquita; Maria José Galdino Saraiva; José Reginaldo Feijão Parente; Renata Maria Almeida Sales; Maria Socorro de Araújo Dias</a:t>
            </a:r>
            <a:br>
              <a:rPr lang="pt-BR" sz="1600" b="1" dirty="0">
                <a:latin typeface="+mj-lt"/>
                <a:ea typeface="+mj-ea"/>
                <a:cs typeface="+mj-cs"/>
              </a:rPr>
            </a:br>
            <a:r>
              <a:rPr lang="pt-BR" sz="1600" b="1" dirty="0">
                <a:latin typeface="+mj-lt"/>
                <a:ea typeface="+mj-ea"/>
                <a:cs typeface="+mj-cs"/>
              </a:rPr>
              <a:t>Instituição: Escola de Formação em Saúde da Família Visconde de </a:t>
            </a:r>
            <a:r>
              <a:rPr lang="pt-BR" sz="1600" b="1" dirty="0" err="1">
                <a:latin typeface="+mj-lt"/>
                <a:ea typeface="+mj-ea"/>
                <a:cs typeface="+mj-cs"/>
              </a:rPr>
              <a:t>Sabóia</a:t>
            </a:r>
            <a:r>
              <a:rPr lang="pt-BR" sz="1600" b="1" dirty="0">
                <a:latin typeface="+mj-lt"/>
                <a:ea typeface="+mj-ea"/>
                <a:cs typeface="+mj-cs"/>
              </a:rPr>
              <a:t> - EFSFVS</a:t>
            </a:r>
            <a:endParaRPr lang="pt-BR" sz="1600" b="1" dirty="0">
              <a:latin typeface="+mj-lt"/>
              <a:ea typeface="+mj-ea"/>
              <a:cs typeface="+mj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3478" y="3006600"/>
            <a:ext cx="4968552" cy="40011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+mn-lt"/>
                <a:cs typeface="Times New Roman" pitchFamily="18" charset="0"/>
              </a:rPr>
              <a:t>Discussão e Conclusão</a:t>
            </a:r>
            <a:endParaRPr lang="pt-BR" sz="2000" b="1" dirty="0">
              <a:latin typeface="+mn-lt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23825" y="3379788"/>
            <a:ext cx="4968875" cy="34163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pt-BR" b="1" dirty="0">
                <a:latin typeface="+mn-lt"/>
                <a:cs typeface="+mn-cs"/>
              </a:rPr>
              <a:t>Contribuições para gestão da formação: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defRPr/>
            </a:pPr>
            <a:r>
              <a:rPr lang="pt-BR" dirty="0">
                <a:latin typeface="+mn-lt"/>
                <a:cs typeface="+mn-cs"/>
              </a:rPr>
              <a:t>	Conhecimento das potencialidades e limitações  do processo formativo.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defRPr/>
            </a:pPr>
            <a:endParaRPr lang="pt-BR" dirty="0"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pt-BR" b="1" dirty="0">
                <a:latin typeface="+mn-lt"/>
                <a:cs typeface="+mn-cs"/>
              </a:rPr>
              <a:t>Contribuições para os trabalhadores em formação: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defRPr/>
            </a:pPr>
            <a:r>
              <a:rPr lang="pt-BR" dirty="0">
                <a:latin typeface="+mn-lt"/>
                <a:cs typeface="+mn-cs"/>
              </a:rPr>
              <a:t>	</a:t>
            </a:r>
            <a:r>
              <a:rPr lang="pt-BR" dirty="0">
                <a:latin typeface="+mn-lt"/>
                <a:cs typeface="+mn-cs"/>
              </a:rPr>
              <a:t>Conhecimento e incorporação de novas tecnologias.     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defRPr/>
            </a:pPr>
            <a:endParaRPr lang="pt-BR" dirty="0"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pt-BR" b="1" dirty="0">
                <a:latin typeface="+mn-lt"/>
                <a:cs typeface="+mn-cs"/>
              </a:rPr>
              <a:t>Possibilidades de incorporação  de novas estratégias de ensino-aprendizagem e aquisição de competências.</a:t>
            </a:r>
            <a:endParaRPr lang="pt-BR" b="1" dirty="0">
              <a:latin typeface="+mn-lt"/>
              <a:cs typeface="+mn-c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23478" y="7667375"/>
            <a:ext cx="4968552" cy="40011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+mn-lt"/>
                <a:cs typeface="Times New Roman" pitchFamily="18" charset="0"/>
              </a:rPr>
              <a:t>Referência</a:t>
            </a:r>
            <a:endParaRPr lang="pt-BR" sz="2000" b="1" dirty="0">
              <a:latin typeface="+mn-lt"/>
              <a:cs typeface="Times New Roman" pitchFamily="18" charset="0"/>
            </a:endParaRPr>
          </a:p>
        </p:txBody>
      </p:sp>
      <p:sp>
        <p:nvSpPr>
          <p:cNvPr id="7174" name="CaixaDeTexto 7"/>
          <p:cNvSpPr txBox="1">
            <a:spLocks noChangeArrowheads="1"/>
          </p:cNvSpPr>
          <p:nvPr/>
        </p:nvSpPr>
        <p:spPr bwMode="auto">
          <a:xfrm>
            <a:off x="123825" y="8040688"/>
            <a:ext cx="4968875" cy="92392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pt-BR" altLang="pt-BR"/>
              <a:t>1 Aguiar R. V. , Cassiani SHB. Desenvolvimento e avaliação de ambiente. Rev Latino-am Enfermagem 2007 novembro-dezembro; vol. 15, n. 6.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274</Words>
  <Application>Microsoft Office PowerPoint</Application>
  <PresentationFormat>Apresentação na tela (16:9)</PresentationFormat>
  <Paragraphs>55</Paragraphs>
  <Slides>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Tema do Office</vt:lpstr>
      <vt:lpstr>Gráfico do Microsoft Office Excel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Trabalhos da Categoria: Neuroreabilitação</dc:title>
  <dc:creator>.</dc:creator>
  <cp:lastModifiedBy>Nubia Brelaz Nunes</cp:lastModifiedBy>
  <cp:revision>64</cp:revision>
  <dcterms:created xsi:type="dcterms:W3CDTF">2012-06-25T20:02:38Z</dcterms:created>
  <dcterms:modified xsi:type="dcterms:W3CDTF">2014-10-24T19:53:09Z</dcterms:modified>
</cp:coreProperties>
</file>