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5" r:id="rId2"/>
    <p:sldId id="264" r:id="rId3"/>
    <p:sldId id="263" r:id="rId4"/>
    <p:sldId id="266" r:id="rId5"/>
    <p:sldId id="267" r:id="rId6"/>
  </p:sldIdLst>
  <p:sldSz cx="5143500" cy="91440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3048" y="-18"/>
      </p:cViewPr>
      <p:guideLst>
        <p:guide orient="horz" pos="2880"/>
        <p:guide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71525" y="5181600"/>
            <a:ext cx="3600450" cy="2336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730C-3F1D-476B-8314-B9F394CA15CA}" type="datetimeFigureOut">
              <a:rPr lang="pt-BR" smtClean="0"/>
              <a:pPr/>
              <a:t>24/10/2014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15CB-44B5-4F60-A525-9C978336AC6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175" y="366184"/>
            <a:ext cx="4629150" cy="1524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57175" y="2133602"/>
            <a:ext cx="4629150" cy="60346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730C-3F1D-476B-8314-B9F394CA15CA}" type="datetimeFigureOut">
              <a:rPr lang="pt-BR" smtClean="0"/>
              <a:pPr/>
              <a:t>24/10/2014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15CB-44B5-4F60-A525-9C978336AC6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796778" y="488951"/>
            <a:ext cx="867966" cy="10401300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92882" y="488951"/>
            <a:ext cx="2518172" cy="104013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730C-3F1D-476B-8314-B9F394CA15CA}" type="datetimeFigureOut">
              <a:rPr lang="pt-BR" smtClean="0"/>
              <a:pPr/>
              <a:t>24/10/2014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15CB-44B5-4F60-A525-9C978336AC6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175" y="366184"/>
            <a:ext cx="4629150" cy="1524000"/>
          </a:xfrm>
          <a:prstGeom prst="rect">
            <a:avLst/>
          </a:prstGeo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7175" y="2133602"/>
            <a:ext cx="4629150" cy="60346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730C-3F1D-476B-8314-B9F394CA15CA}" type="datetimeFigureOut">
              <a:rPr lang="pt-BR" smtClean="0"/>
              <a:pPr/>
              <a:t>24/10/2014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15CB-44B5-4F60-A525-9C978336AC6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6301" y="5875867"/>
            <a:ext cx="4371975" cy="181610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6301" y="3875621"/>
            <a:ext cx="4371975" cy="20002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730C-3F1D-476B-8314-B9F394CA15CA}" type="datetimeFigureOut">
              <a:rPr lang="pt-BR" smtClean="0"/>
              <a:pPr/>
              <a:t>24/10/2014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15CB-44B5-4F60-A525-9C978336AC6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175" y="366184"/>
            <a:ext cx="4629150" cy="1524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92882" y="2844802"/>
            <a:ext cx="1693069" cy="804545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971676" y="2844802"/>
            <a:ext cx="1693069" cy="804545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730C-3F1D-476B-8314-B9F394CA15CA}" type="datetimeFigureOut">
              <a:rPr lang="pt-BR" smtClean="0"/>
              <a:pPr/>
              <a:t>24/10/2014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15CB-44B5-4F60-A525-9C978336AC6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175" y="366184"/>
            <a:ext cx="4629150" cy="152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176" y="2046817"/>
            <a:ext cx="2272606" cy="85301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57176" y="2899833"/>
            <a:ext cx="2272606" cy="526838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2612828" y="2046817"/>
            <a:ext cx="2273498" cy="85301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2612828" y="2899833"/>
            <a:ext cx="2273498" cy="526838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730C-3F1D-476B-8314-B9F394CA15CA}" type="datetimeFigureOut">
              <a:rPr lang="pt-BR" smtClean="0"/>
              <a:pPr/>
              <a:t>24/10/2014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15CB-44B5-4F60-A525-9C978336AC6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175" y="366184"/>
            <a:ext cx="4629150" cy="1524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730C-3F1D-476B-8314-B9F394CA15CA}" type="datetimeFigureOut">
              <a:rPr lang="pt-BR" smtClean="0"/>
              <a:pPr/>
              <a:t>24/10/2014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15CB-44B5-4F60-A525-9C978336AC6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730C-3F1D-476B-8314-B9F394CA15CA}" type="datetimeFigureOut">
              <a:rPr lang="pt-BR" smtClean="0"/>
              <a:pPr/>
              <a:t>24/10/2014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15CB-44B5-4F60-A525-9C978336AC6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176" y="364067"/>
            <a:ext cx="1692176" cy="15494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10966" y="364070"/>
            <a:ext cx="2875360" cy="780415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57176" y="1913468"/>
            <a:ext cx="1692176" cy="62547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730C-3F1D-476B-8314-B9F394CA15CA}" type="datetimeFigureOut">
              <a:rPr lang="pt-BR" smtClean="0"/>
              <a:pPr/>
              <a:t>24/10/2014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15CB-44B5-4F60-A525-9C978336AC6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8162" y="6400802"/>
            <a:ext cx="3086100" cy="7556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008162" y="817033"/>
            <a:ext cx="3086100" cy="548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008162" y="7156453"/>
            <a:ext cx="3086100" cy="10731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730C-3F1D-476B-8314-B9F394CA15CA}" type="datetimeFigureOut">
              <a:rPr lang="pt-BR" smtClean="0"/>
              <a:pPr/>
              <a:t>24/10/2014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15CB-44B5-4F60-A525-9C978336AC6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257175" y="8475137"/>
            <a:ext cx="12001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7730C-3F1D-476B-8314-B9F394CA15CA}" type="datetimeFigureOut">
              <a:rPr lang="pt-BR" smtClean="0"/>
              <a:pPr/>
              <a:t>24/10/2014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757363" y="8475137"/>
            <a:ext cx="16287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3686175" y="8475137"/>
            <a:ext cx="12001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415CB-44B5-4F60-A525-9C978336AC6F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81050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lorena.macedo1@gmail.com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9628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42876" y="1071538"/>
            <a:ext cx="4857766" cy="7858180"/>
          </a:xfrm>
          <a:prstGeom prst="rect">
            <a:avLst/>
          </a:prstGeom>
          <a:ln w="381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FORMAÇÃO TÉCNICA DE NÍVEL MÉDIO EM ENFERMAGEM PARA PESSOAS DE COMUNIDADE COM VULNERABILIDADE SOCIAL: Relato de experiência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000" b="1" i="1" dirty="0" smtClean="0"/>
          </a:p>
          <a:p>
            <a:pPr algn="just">
              <a:spcBef>
                <a:spcPct val="0"/>
              </a:spcBef>
            </a:pPr>
            <a:r>
              <a:rPr lang="pt-BR" sz="1600" b="1" i="1" dirty="0" smtClean="0"/>
              <a:t>AUTORAS: </a:t>
            </a:r>
            <a:r>
              <a:rPr lang="pt-BR" sz="1600" i="1" dirty="0" smtClean="0"/>
              <a:t>Lorena Macedo Oliveira, </a:t>
            </a:r>
            <a:r>
              <a:rPr lang="pt-BR" sz="1600" i="1" dirty="0" smtClean="0">
                <a:solidFill>
                  <a:schemeClr val="tx1"/>
                </a:solidFill>
              </a:rPr>
              <a:t>Renata Silva dos Santos Anjos</a:t>
            </a:r>
            <a:r>
              <a:rPr lang="pt-BR" sz="1600" i="1" dirty="0" smtClean="0"/>
              <a:t>, Ivone Ribeiro Torres, Silvana Lima Vieira, Giselle Alves da Silva Teixeira</a:t>
            </a:r>
          </a:p>
          <a:p>
            <a:pPr algn="just">
              <a:spcBef>
                <a:spcPct val="0"/>
              </a:spcBef>
            </a:pPr>
            <a:endParaRPr lang="pt-BR" sz="1600" i="1" dirty="0" smtClean="0"/>
          </a:p>
          <a:p>
            <a:pPr algn="just">
              <a:spcBef>
                <a:spcPct val="0"/>
              </a:spcBef>
            </a:pPr>
            <a:r>
              <a:rPr lang="pt-BR" sz="1600" b="1" i="1" dirty="0" smtClean="0"/>
              <a:t>INSTITUIÇÃO: </a:t>
            </a:r>
            <a:r>
              <a:rPr lang="pt-BR" sz="1600" i="1" dirty="0" smtClean="0"/>
              <a:t>Escola de Formação Técnica em Saúde Prof. Jorge </a:t>
            </a:r>
            <a:r>
              <a:rPr lang="pt-BR" sz="1600" i="1" dirty="0" err="1" smtClean="0"/>
              <a:t>Novis</a:t>
            </a:r>
            <a:r>
              <a:rPr lang="pt-BR" sz="1600" i="1" dirty="0" smtClean="0"/>
              <a:t> (EFTS)</a:t>
            </a:r>
          </a:p>
          <a:p>
            <a:pPr algn="just">
              <a:spcBef>
                <a:spcPct val="0"/>
              </a:spcBef>
            </a:pPr>
            <a:endParaRPr lang="pt-BR" sz="1600" i="1" dirty="0" smtClean="0"/>
          </a:p>
          <a:p>
            <a:pPr algn="just">
              <a:spcBef>
                <a:spcPct val="0"/>
              </a:spcBef>
            </a:pPr>
            <a:r>
              <a:rPr lang="pt-BR" sz="1600" b="1" i="1" dirty="0" smtClean="0"/>
              <a:t>CONTATO: </a:t>
            </a:r>
            <a:r>
              <a:rPr lang="pt-BR" sz="1600" i="1" dirty="0" smtClean="0">
                <a:hlinkClick r:id="rId2"/>
              </a:rPr>
              <a:t>lorena.macedo1@gmail.com</a:t>
            </a:r>
            <a:r>
              <a:rPr lang="pt-BR" sz="1600" i="1" dirty="0" smtClean="0"/>
              <a:t> </a:t>
            </a:r>
          </a:p>
          <a:p>
            <a:pPr algn="just">
              <a:spcBef>
                <a:spcPct val="0"/>
              </a:spcBef>
            </a:pPr>
            <a:endParaRPr lang="pt-BR" sz="1600" i="1" dirty="0" smtClean="0"/>
          </a:p>
          <a:p>
            <a:pPr lvl="0" algn="ctr">
              <a:spcBef>
                <a:spcPct val="0"/>
              </a:spcBef>
              <a:defRPr/>
            </a:pPr>
            <a:endParaRPr lang="pt-BR" sz="1600" b="1" i="1" dirty="0" smtClean="0"/>
          </a:p>
          <a:p>
            <a:pPr lvl="0" algn="ctr">
              <a:spcBef>
                <a:spcPct val="0"/>
              </a:spcBef>
              <a:defRPr/>
            </a:pPr>
            <a:r>
              <a:rPr lang="pt-BR" sz="1900" b="1" i="1" dirty="0" smtClean="0"/>
              <a:t>INTRODUÇÃO</a:t>
            </a:r>
          </a:p>
          <a:p>
            <a:pPr lvl="0" algn="ctr">
              <a:spcBef>
                <a:spcPct val="0"/>
              </a:spcBef>
              <a:defRPr/>
            </a:pPr>
            <a:endParaRPr lang="pt-BR" sz="1600" b="1" i="1" dirty="0" smtClean="0"/>
          </a:p>
          <a:p>
            <a:pPr lvl="0" indent="723900" algn="just">
              <a:spcBef>
                <a:spcPct val="0"/>
              </a:spcBef>
              <a:defRPr/>
            </a:pPr>
            <a:r>
              <a:rPr lang="pt-BR" sz="1700" dirty="0" smtClean="0">
                <a:solidFill>
                  <a:schemeClr val="tx1"/>
                </a:solidFill>
              </a:rPr>
              <a:t>A Escola de Formação Técnica em Saúde Prof. Jorge </a:t>
            </a:r>
            <a:r>
              <a:rPr lang="pt-BR" sz="1700" dirty="0" err="1" smtClean="0">
                <a:solidFill>
                  <a:schemeClr val="tx1"/>
                </a:solidFill>
              </a:rPr>
              <a:t>Novis</a:t>
            </a:r>
            <a:r>
              <a:rPr lang="pt-BR" sz="1700" dirty="0" smtClean="0">
                <a:solidFill>
                  <a:schemeClr val="tx1"/>
                </a:solidFill>
              </a:rPr>
              <a:t> foi criada em 1994; pertence </a:t>
            </a:r>
            <a:r>
              <a:rPr lang="pt-BR" sz="1700" dirty="0" smtClean="0"/>
              <a:t>à Secretaria de Saúde do Estado da Bahia (SESAB) e integra a Rede de Escolas Técnicas do SUS. </a:t>
            </a:r>
          </a:p>
          <a:p>
            <a:pPr lvl="0" indent="723900" algn="just">
              <a:spcBef>
                <a:spcPct val="0"/>
              </a:spcBef>
              <a:defRPr/>
            </a:pPr>
            <a:r>
              <a:rPr lang="pt-BR" sz="1700" dirty="0" smtClean="0">
                <a:cs typeface="Arial" charset="0"/>
              </a:rPr>
              <a:t>Utiliza em seus cursos a metodologia da problematização,  baseada na integração ensino-serviço. Incentiva o diálogo e às relações entre os sujeitos (docentes, discentes, equipes de saúde e comunidades).</a:t>
            </a:r>
          </a:p>
          <a:p>
            <a:pPr indent="723900" algn="just">
              <a:spcBef>
                <a:spcPct val="0"/>
              </a:spcBef>
            </a:pPr>
            <a:r>
              <a:rPr lang="pt-BR" sz="1700" dirty="0" smtClean="0">
                <a:solidFill>
                  <a:schemeClr val="tx1"/>
                </a:solidFill>
              </a:rPr>
              <a:t>Este trabalho relata a experiência de discentes do Curso de Habilitação Técnica em Enfermagem promovido pela EFTS, por meio do Programa Pacto pela Vida, na região do Nordeste de </a:t>
            </a:r>
            <a:r>
              <a:rPr lang="pt-BR" sz="1700" dirty="0" err="1" smtClean="0">
                <a:solidFill>
                  <a:schemeClr val="tx1"/>
                </a:solidFill>
              </a:rPr>
              <a:t>Amaralina</a:t>
            </a:r>
            <a:r>
              <a:rPr lang="pt-BR" sz="1700" dirty="0" smtClean="0">
                <a:solidFill>
                  <a:schemeClr val="tx1"/>
                </a:solidFill>
              </a:rPr>
              <a:t>, em Salvador/BA.</a:t>
            </a:r>
            <a:endParaRPr lang="pt-BR" sz="1700" i="1" dirty="0" smtClean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1" i="1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42858" y="1000100"/>
            <a:ext cx="4857766" cy="7929618"/>
          </a:xfrm>
          <a:prstGeom prst="rect">
            <a:avLst/>
          </a:prstGeom>
          <a:ln w="381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pt-BR" sz="2000" b="1" i="1" dirty="0" smtClean="0"/>
              <a:t>METODOLOGIA</a:t>
            </a:r>
          </a:p>
          <a:p>
            <a:pPr lvl="0" algn="ctr">
              <a:spcBef>
                <a:spcPct val="0"/>
              </a:spcBef>
              <a:defRPr/>
            </a:pPr>
            <a:endParaRPr lang="pt-BR" sz="2000" b="1" i="1" dirty="0" smtClean="0"/>
          </a:p>
          <a:p>
            <a:pPr lvl="0" algn="ctr">
              <a:spcBef>
                <a:spcPct val="0"/>
              </a:spcBef>
              <a:defRPr/>
            </a:pPr>
            <a:r>
              <a:rPr lang="pt-BR" dirty="0" smtClean="0">
                <a:solidFill>
                  <a:schemeClr val="tx1"/>
                </a:solidFill>
              </a:rPr>
              <a:t>Estudo qualitativo do tipo relato de experiência.</a:t>
            </a:r>
          </a:p>
          <a:p>
            <a:pPr lvl="0" algn="ctr">
              <a:spcBef>
                <a:spcPct val="0"/>
              </a:spcBef>
              <a:defRPr/>
            </a:pPr>
            <a:endParaRPr lang="pt-BR" dirty="0" smtClean="0">
              <a:solidFill>
                <a:schemeClr val="tx1"/>
              </a:solidFill>
            </a:endParaRPr>
          </a:p>
          <a:p>
            <a:pPr lvl="0" algn="ctr">
              <a:spcBef>
                <a:spcPct val="0"/>
              </a:spcBef>
              <a:defRPr/>
            </a:pPr>
            <a:endParaRPr lang="pt-BR" dirty="0" smtClean="0">
              <a:solidFill>
                <a:schemeClr val="tx1"/>
              </a:solidFill>
            </a:endParaRPr>
          </a:p>
          <a:p>
            <a:pPr algn="ctr">
              <a:spcBef>
                <a:spcPct val="0"/>
              </a:spcBef>
              <a:defRPr/>
            </a:pPr>
            <a:r>
              <a:rPr lang="pt-BR" sz="2100" b="1" i="1" dirty="0" smtClean="0"/>
              <a:t>RESULTADOS</a:t>
            </a:r>
          </a:p>
          <a:p>
            <a:pPr lvl="0" algn="ctr">
              <a:spcBef>
                <a:spcPct val="0"/>
              </a:spcBef>
              <a:defRPr/>
            </a:pPr>
            <a:endParaRPr lang="pt-BR" dirty="0" smtClean="0">
              <a:solidFill>
                <a:schemeClr val="tx1"/>
              </a:solidFill>
            </a:endParaRPr>
          </a:p>
          <a:p>
            <a:pPr lvl="0" algn="just">
              <a:spcBef>
                <a:spcPct val="20000"/>
              </a:spcBef>
              <a:defRPr/>
            </a:pPr>
            <a:r>
              <a:rPr lang="pt-BR" b="1" dirty="0" smtClean="0">
                <a:solidFill>
                  <a:schemeClr val="tx1"/>
                </a:solidFill>
              </a:rPr>
              <a:t>A COMUNIDADE</a:t>
            </a:r>
          </a:p>
          <a:p>
            <a:pPr lvl="0" indent="723900" algn="just">
              <a:spcBef>
                <a:spcPct val="20000"/>
              </a:spcBef>
              <a:defRPr/>
            </a:pPr>
            <a:r>
              <a:rPr lang="pt-BR" dirty="0" smtClean="0"/>
              <a:t>O Nordeste de </a:t>
            </a:r>
            <a:r>
              <a:rPr lang="pt-BR" dirty="0" err="1" smtClean="0"/>
              <a:t>Amaralina</a:t>
            </a:r>
            <a:r>
              <a:rPr lang="pt-BR" dirty="0" smtClean="0"/>
              <a:t> é um dos bairros mais antigos de Salvador e é formado do Nordeste antigo e por mais três grandes localidades: Santa Cruz, Vale das Pedrinhas, Chapada do Rio Vermelho, gerando a Região Nordeste de </a:t>
            </a:r>
            <a:r>
              <a:rPr lang="pt-BR" dirty="0" err="1" smtClean="0"/>
              <a:t>Amaralina</a:t>
            </a:r>
            <a:r>
              <a:rPr lang="pt-BR" dirty="0" smtClean="0"/>
              <a:t>. Possui 77.024 mil habitantes e a população é composta majoritariamente pela população negra.</a:t>
            </a:r>
          </a:p>
          <a:p>
            <a:pPr lvl="0" indent="723900" algn="just">
              <a:spcBef>
                <a:spcPct val="20000"/>
              </a:spcBef>
              <a:defRPr/>
            </a:pPr>
            <a:endParaRPr lang="pt-BR" dirty="0" smtClean="0"/>
          </a:p>
          <a:p>
            <a:pPr lvl="0" algn="just">
              <a:spcBef>
                <a:spcPct val="20000"/>
              </a:spcBef>
              <a:defRPr/>
            </a:pPr>
            <a:r>
              <a:rPr lang="pt-BR" b="1" dirty="0" smtClean="0">
                <a:solidFill>
                  <a:schemeClr val="tx1"/>
                </a:solidFill>
              </a:rPr>
              <a:t>O PROGRAMA PACTO PELA VIDA</a:t>
            </a:r>
          </a:p>
          <a:p>
            <a:pPr lvl="0" indent="723900" algn="just">
              <a:spcBef>
                <a:spcPct val="20000"/>
              </a:spcBef>
              <a:defRPr/>
            </a:pPr>
            <a:r>
              <a:rPr lang="pt-BR" dirty="0" smtClean="0"/>
              <a:t>É uma política pública de segurança, com objetivo de promover a paz social, através da redução dos índices de violência e promoção de ações de cidadania. Integra ações de diversas secretarias. A EFTS/SESAB participa do programa oferecendo cursos de habilitação técnica nas comunidades onde são implantadas as Bases Comunitárias de Segurança.</a:t>
            </a:r>
          </a:p>
          <a:p>
            <a:pPr lvl="0" indent="723900" algn="just">
              <a:spcBef>
                <a:spcPct val="20000"/>
              </a:spcBef>
              <a:defRPr/>
            </a:pPr>
            <a:endParaRPr lang="pt-BR" dirty="0" smtClean="0"/>
          </a:p>
          <a:p>
            <a:pPr lvl="0" indent="723900" algn="just">
              <a:spcBef>
                <a:spcPct val="20000"/>
              </a:spcBef>
              <a:defRPr/>
            </a:pPr>
            <a:endParaRPr lang="pt-BR" dirty="0" smtClean="0"/>
          </a:p>
          <a:p>
            <a:pPr indent="723900" algn="just">
              <a:spcBef>
                <a:spcPct val="0"/>
              </a:spcBef>
            </a:pPr>
            <a:endParaRPr lang="pt-BR" dirty="0" smtClean="0">
              <a:solidFill>
                <a:schemeClr val="tx1"/>
              </a:solidFill>
            </a:endParaRPr>
          </a:p>
          <a:p>
            <a:pPr algn="ctr"/>
            <a:endParaRPr lang="pt-BR" b="1" dirty="0" smtClean="0">
              <a:solidFill>
                <a:schemeClr val="tx1"/>
              </a:solidFill>
            </a:endParaRPr>
          </a:p>
          <a:p>
            <a:pPr indent="723900" algn="just">
              <a:spcBef>
                <a:spcPct val="0"/>
              </a:spcBef>
            </a:pPr>
            <a:endParaRPr lang="pt-BR" dirty="0" smtClean="0">
              <a:solidFill>
                <a:schemeClr val="tx1"/>
              </a:solidFill>
            </a:endParaRPr>
          </a:p>
          <a:p>
            <a:pPr marR="0" lvl="0" indent="723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 smtClean="0">
              <a:cs typeface="Arial" charset="0"/>
            </a:endParaRPr>
          </a:p>
          <a:p>
            <a:pPr algn="just">
              <a:spcBef>
                <a:spcPct val="0"/>
              </a:spcBef>
            </a:pPr>
            <a:endParaRPr lang="pt-BR" sz="2000" dirty="0" smtClean="0"/>
          </a:p>
          <a:p>
            <a:pPr algn="ctr">
              <a:spcBef>
                <a:spcPct val="0"/>
              </a:spcBef>
            </a:pPr>
            <a:endParaRPr lang="pt-BR" sz="2000" dirty="0" smtClean="0">
              <a:solidFill>
                <a:schemeClr val="tx1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1" i="1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42876" y="1000100"/>
            <a:ext cx="4857766" cy="7929618"/>
          </a:xfrm>
          <a:prstGeom prst="rect">
            <a:avLst/>
          </a:prstGeom>
          <a:ln w="381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lvl="0" algn="just">
              <a:spcBef>
                <a:spcPct val="20000"/>
              </a:spcBef>
              <a:defRPr/>
            </a:pPr>
            <a:r>
              <a:rPr lang="pt-BR" sz="1700" b="1" dirty="0" smtClean="0">
                <a:solidFill>
                  <a:schemeClr val="tx1"/>
                </a:solidFill>
              </a:rPr>
              <a:t>O CURSO TÉCNICO EM ENFERMAGEM</a:t>
            </a:r>
          </a:p>
          <a:p>
            <a:pPr lvl="0" indent="723900" algn="just">
              <a:spcBef>
                <a:spcPct val="20000"/>
              </a:spcBef>
              <a:defRPr/>
            </a:pPr>
            <a:r>
              <a:rPr lang="pt-BR" sz="1700" dirty="0" smtClean="0">
                <a:solidFill>
                  <a:schemeClr val="tx1"/>
                </a:solidFill>
              </a:rPr>
              <a:t>É uma p</a:t>
            </a:r>
            <a:r>
              <a:rPr lang="pt-BR" sz="1700" dirty="0" smtClean="0"/>
              <a:t>arceria com a Secretaria de Segurança Pública. O curso tem uma carga horária de 1.800h (600h de prática), dividida em 03 módulos.</a:t>
            </a:r>
          </a:p>
          <a:p>
            <a:pPr lvl="0" indent="723900" algn="just">
              <a:spcBef>
                <a:spcPct val="20000"/>
              </a:spcBef>
              <a:defRPr/>
            </a:pPr>
            <a:r>
              <a:rPr lang="pt-BR" sz="1700" dirty="0" smtClean="0"/>
              <a:t>São utilizados cenários de aprendizagem diversificados tais como: unidades básicas de saúde, hospitais, museus, colégios, centros comunitários e outros. O currículo é integrado por competência e utiliza metodologia da problematização. Foram ofertadas 30 vagas preenchidas através de seleção pública.</a:t>
            </a:r>
          </a:p>
          <a:p>
            <a:pPr lvl="0" indent="723900" algn="just">
              <a:spcBef>
                <a:spcPct val="20000"/>
              </a:spcBef>
              <a:defRPr/>
            </a:pPr>
            <a:endParaRPr lang="pt-BR" sz="1700" b="1" dirty="0" smtClean="0">
              <a:solidFill>
                <a:schemeClr val="tx1"/>
              </a:solidFill>
            </a:endParaRPr>
          </a:p>
          <a:p>
            <a:pPr lvl="0" algn="just">
              <a:spcBef>
                <a:spcPct val="20000"/>
              </a:spcBef>
              <a:defRPr/>
            </a:pPr>
            <a:r>
              <a:rPr lang="pt-BR" sz="1700" b="1" dirty="0" smtClean="0">
                <a:solidFill>
                  <a:schemeClr val="tx1"/>
                </a:solidFill>
              </a:rPr>
              <a:t>A EXPERIÊNCIA VIVENCIADA PELAS DISCENTES</a:t>
            </a:r>
          </a:p>
          <a:p>
            <a:pPr indent="265113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1700" dirty="0" smtClean="0">
                <a:solidFill>
                  <a:schemeClr val="tx1"/>
                </a:solidFill>
              </a:rPr>
              <a:t>A tensão da seleção pública</a:t>
            </a:r>
          </a:p>
          <a:p>
            <a:pPr indent="265113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1700" dirty="0" smtClean="0"/>
              <a:t>A alegria da aprovação</a:t>
            </a:r>
          </a:p>
          <a:p>
            <a:pPr indent="265113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1700" dirty="0" smtClean="0">
                <a:solidFill>
                  <a:schemeClr val="tx1"/>
                </a:solidFill>
              </a:rPr>
              <a:t>A metodologia diferenciada</a:t>
            </a:r>
          </a:p>
          <a:p>
            <a:pPr lvl="1" indent="265113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1700" dirty="0" smtClean="0"/>
              <a:t>Cadeiras em círculo proporcionando o olhar no olho e a escuta sensível </a:t>
            </a:r>
          </a:p>
          <a:p>
            <a:pPr lvl="1" indent="265113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1700" dirty="0" smtClean="0"/>
              <a:t>Uso de metodologias ativas de aprendizagem</a:t>
            </a:r>
          </a:p>
          <a:p>
            <a:pPr lvl="1" indent="265113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1700" dirty="0" smtClean="0">
                <a:cs typeface="Arial" charset="0"/>
              </a:rPr>
              <a:t>Privilegia o conhecimento e a experiência trazidos pelas discentes</a:t>
            </a:r>
          </a:p>
          <a:p>
            <a:pPr lvl="1" indent="265113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1700" dirty="0" smtClean="0">
                <a:cs typeface="Arial" charset="0"/>
              </a:rPr>
              <a:t>Avaliação processual sem notas</a:t>
            </a:r>
            <a:endParaRPr lang="pt-BR" sz="1700" dirty="0" smtClean="0"/>
          </a:p>
          <a:p>
            <a:pPr lvl="1" indent="265113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1700" dirty="0" smtClean="0"/>
              <a:t>Atividades na comunidade a partir das suas necessidades</a:t>
            </a:r>
          </a:p>
          <a:p>
            <a:pPr marL="273050" lvl="1" indent="-27305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1700" dirty="0" smtClean="0"/>
              <a:t>Aquisição de novos conhecimentos</a:t>
            </a:r>
          </a:p>
          <a:p>
            <a:pPr marL="273050" lvl="1" indent="-27305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1700" dirty="0" smtClean="0"/>
              <a:t>Mudança no olhar sobre saúde, cuidado e sobre o Sistema Único de Saúde.</a:t>
            </a:r>
            <a:endParaRPr lang="pt-BR" dirty="0" smtClean="0">
              <a:cs typeface="Arial" charset="0"/>
            </a:endParaRPr>
          </a:p>
          <a:p>
            <a:pPr algn="just">
              <a:spcBef>
                <a:spcPct val="0"/>
              </a:spcBef>
            </a:pPr>
            <a:endParaRPr lang="pt-BR" sz="2000" dirty="0" smtClean="0"/>
          </a:p>
          <a:p>
            <a:pPr algn="ctr">
              <a:spcBef>
                <a:spcPct val="0"/>
              </a:spcBef>
            </a:pPr>
            <a:endParaRPr lang="pt-BR" sz="2000" dirty="0" smtClean="0">
              <a:solidFill>
                <a:schemeClr val="tx1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1" i="1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42876" y="1000100"/>
            <a:ext cx="4857766" cy="7929618"/>
          </a:xfrm>
          <a:prstGeom prst="rect">
            <a:avLst/>
          </a:prstGeom>
          <a:ln w="381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273050" lvl="1" indent="-273050" algn="just">
              <a:spcBef>
                <a:spcPct val="20000"/>
              </a:spcBef>
              <a:buFont typeface="Arial" pitchFamily="34" charset="0"/>
              <a:buChar char="•"/>
            </a:pPr>
            <a:endParaRPr lang="pt-BR" dirty="0" smtClean="0"/>
          </a:p>
          <a:p>
            <a:pPr marL="273050" lvl="1" indent="-273050" algn="just">
              <a:spcBef>
                <a:spcPct val="20000"/>
              </a:spcBef>
            </a:pPr>
            <a:endParaRPr lang="pt-BR" dirty="0" smtClean="0"/>
          </a:p>
          <a:p>
            <a:pPr marL="273050" lvl="1" indent="-273050" algn="just">
              <a:spcBef>
                <a:spcPct val="20000"/>
              </a:spcBef>
            </a:pPr>
            <a:endParaRPr lang="pt-BR" dirty="0" smtClean="0"/>
          </a:p>
          <a:p>
            <a:pPr marL="273050" lvl="1" indent="-273050" algn="just">
              <a:spcBef>
                <a:spcPct val="20000"/>
              </a:spcBef>
            </a:pPr>
            <a:endParaRPr lang="pt-BR" sz="1400" b="1" dirty="0" smtClean="0">
              <a:solidFill>
                <a:schemeClr val="tx1"/>
              </a:solidFill>
            </a:endParaRPr>
          </a:p>
          <a:p>
            <a:pPr marL="273050" lvl="1" indent="-273050" algn="just">
              <a:spcBef>
                <a:spcPct val="20000"/>
              </a:spcBef>
            </a:pPr>
            <a:endParaRPr lang="pt-BR" sz="1400" b="1" dirty="0" smtClean="0">
              <a:solidFill>
                <a:schemeClr val="tx1"/>
              </a:solidFill>
            </a:endParaRPr>
          </a:p>
          <a:p>
            <a:pPr marL="273050" lvl="1" indent="-273050" algn="just">
              <a:spcBef>
                <a:spcPct val="20000"/>
              </a:spcBef>
            </a:pPr>
            <a:endParaRPr lang="pt-BR" sz="1400" b="1" dirty="0" smtClean="0">
              <a:solidFill>
                <a:schemeClr val="tx1"/>
              </a:solidFill>
            </a:endParaRPr>
          </a:p>
          <a:p>
            <a:pPr marL="273050" lvl="1" indent="-273050" algn="just">
              <a:spcBef>
                <a:spcPct val="20000"/>
              </a:spcBef>
            </a:pPr>
            <a:endParaRPr lang="pt-BR" sz="1400" b="1" dirty="0" smtClean="0">
              <a:solidFill>
                <a:schemeClr val="tx1"/>
              </a:solidFill>
            </a:endParaRPr>
          </a:p>
          <a:p>
            <a:pPr marL="273050" lvl="1" indent="-273050" algn="just">
              <a:spcBef>
                <a:spcPct val="20000"/>
              </a:spcBef>
            </a:pPr>
            <a:endParaRPr lang="pt-BR" sz="1400" b="1" dirty="0" smtClean="0">
              <a:solidFill>
                <a:schemeClr val="tx1"/>
              </a:solidFill>
            </a:endParaRPr>
          </a:p>
          <a:p>
            <a:pPr marL="273050" lvl="1" indent="-273050" algn="just">
              <a:spcBef>
                <a:spcPct val="20000"/>
              </a:spcBef>
            </a:pPr>
            <a:endParaRPr lang="pt-BR" sz="1400" b="1" dirty="0" smtClean="0">
              <a:solidFill>
                <a:schemeClr val="tx1"/>
              </a:solidFill>
            </a:endParaRPr>
          </a:p>
          <a:p>
            <a:pPr marL="273050" lvl="1" indent="-273050" algn="just">
              <a:spcBef>
                <a:spcPct val="20000"/>
              </a:spcBef>
            </a:pPr>
            <a:endParaRPr lang="pt-BR" sz="1400" b="1" dirty="0" smtClean="0">
              <a:solidFill>
                <a:schemeClr val="tx1"/>
              </a:solidFill>
            </a:endParaRPr>
          </a:p>
          <a:p>
            <a:pPr marL="273050" lvl="1" indent="-273050" algn="just">
              <a:spcBef>
                <a:spcPct val="20000"/>
              </a:spcBef>
            </a:pPr>
            <a:endParaRPr lang="pt-BR" sz="1400" b="1" dirty="0" smtClean="0">
              <a:solidFill>
                <a:schemeClr val="tx1"/>
              </a:solidFill>
            </a:endParaRPr>
          </a:p>
          <a:p>
            <a:pPr marL="273050" lvl="1" indent="-273050" algn="just">
              <a:spcBef>
                <a:spcPct val="20000"/>
              </a:spcBef>
            </a:pPr>
            <a:endParaRPr lang="pt-BR" sz="1400" b="1" dirty="0" smtClean="0">
              <a:solidFill>
                <a:schemeClr val="tx1"/>
              </a:solidFill>
            </a:endParaRPr>
          </a:p>
          <a:p>
            <a:pPr marL="273050" lvl="1" indent="-273050" algn="just">
              <a:spcBef>
                <a:spcPct val="20000"/>
              </a:spcBef>
            </a:pPr>
            <a:endParaRPr lang="pt-BR" sz="1400" b="1" dirty="0" smtClean="0">
              <a:solidFill>
                <a:schemeClr val="tx1"/>
              </a:solidFill>
            </a:endParaRPr>
          </a:p>
          <a:p>
            <a:pPr marL="273050" lvl="1" indent="-273050" algn="just">
              <a:spcBef>
                <a:spcPct val="20000"/>
              </a:spcBef>
            </a:pPr>
            <a:endParaRPr lang="pt-BR" sz="1400" b="1" dirty="0" smtClean="0">
              <a:solidFill>
                <a:schemeClr val="tx1"/>
              </a:solidFill>
            </a:endParaRPr>
          </a:p>
          <a:p>
            <a:pPr marL="273050" lvl="1" indent="-273050" algn="just">
              <a:spcBef>
                <a:spcPct val="20000"/>
              </a:spcBef>
            </a:pPr>
            <a:endParaRPr lang="pt-BR" sz="1400" b="1" dirty="0" smtClean="0">
              <a:solidFill>
                <a:schemeClr val="tx1"/>
              </a:solidFill>
            </a:endParaRPr>
          </a:p>
          <a:p>
            <a:pPr marL="273050" lvl="1" indent="-273050" algn="just">
              <a:spcBef>
                <a:spcPct val="20000"/>
              </a:spcBef>
            </a:pPr>
            <a:endParaRPr lang="pt-BR" sz="1400" b="1" dirty="0" smtClean="0">
              <a:solidFill>
                <a:schemeClr val="tx1"/>
              </a:solidFill>
            </a:endParaRPr>
          </a:p>
          <a:p>
            <a:pPr marL="273050" lvl="1" indent="-273050" algn="just">
              <a:spcBef>
                <a:spcPct val="20000"/>
              </a:spcBef>
            </a:pPr>
            <a:endParaRPr lang="pt-BR" sz="1400" b="1" dirty="0" smtClean="0">
              <a:solidFill>
                <a:schemeClr val="tx1"/>
              </a:solidFill>
            </a:endParaRPr>
          </a:p>
          <a:p>
            <a:pPr marL="273050" lvl="1" indent="-273050" algn="just">
              <a:spcBef>
                <a:spcPct val="20000"/>
              </a:spcBef>
            </a:pPr>
            <a:endParaRPr lang="pt-BR" sz="1400" b="1" dirty="0" smtClean="0">
              <a:solidFill>
                <a:schemeClr val="tx1"/>
              </a:solidFill>
            </a:endParaRPr>
          </a:p>
          <a:p>
            <a:pPr marL="273050" lvl="1" indent="-273050" algn="just">
              <a:spcBef>
                <a:spcPct val="20000"/>
              </a:spcBef>
            </a:pPr>
            <a:endParaRPr lang="pt-BR" sz="1400" b="1" dirty="0" smtClean="0">
              <a:solidFill>
                <a:schemeClr val="tx1"/>
              </a:solidFill>
            </a:endParaRPr>
          </a:p>
          <a:p>
            <a:pPr marL="273050" lvl="1" indent="-273050" algn="just">
              <a:spcBef>
                <a:spcPct val="20000"/>
              </a:spcBef>
            </a:pPr>
            <a:endParaRPr lang="pt-BR" sz="1400" b="1" dirty="0" smtClean="0">
              <a:solidFill>
                <a:schemeClr val="tx1"/>
              </a:solidFill>
            </a:endParaRPr>
          </a:p>
          <a:p>
            <a:pPr marL="273050" lvl="1" indent="-273050" algn="just">
              <a:spcBef>
                <a:spcPct val="20000"/>
              </a:spcBef>
            </a:pPr>
            <a:endParaRPr lang="pt-BR" sz="1400" b="1" dirty="0" smtClean="0">
              <a:solidFill>
                <a:schemeClr val="tx1"/>
              </a:solidFill>
            </a:endParaRPr>
          </a:p>
          <a:p>
            <a:pPr marL="273050" lvl="1" indent="-273050" algn="just">
              <a:spcBef>
                <a:spcPct val="20000"/>
              </a:spcBef>
            </a:pPr>
            <a:endParaRPr lang="pt-BR" sz="1400" b="1" dirty="0" smtClean="0">
              <a:solidFill>
                <a:schemeClr val="tx1"/>
              </a:solidFill>
            </a:endParaRPr>
          </a:p>
          <a:p>
            <a:pPr marL="273050" lvl="1" indent="-273050" algn="just">
              <a:spcBef>
                <a:spcPct val="20000"/>
              </a:spcBef>
            </a:pPr>
            <a:endParaRPr lang="pt-BR" sz="1400" b="1" dirty="0" smtClean="0">
              <a:solidFill>
                <a:schemeClr val="tx1"/>
              </a:solidFill>
            </a:endParaRPr>
          </a:p>
          <a:p>
            <a:pPr marL="273050" lvl="1" indent="-273050" algn="just">
              <a:spcBef>
                <a:spcPct val="20000"/>
              </a:spcBef>
            </a:pPr>
            <a:endParaRPr lang="pt-BR" sz="1400" b="1" dirty="0" smtClean="0">
              <a:solidFill>
                <a:schemeClr val="tx1"/>
              </a:solidFill>
            </a:endParaRPr>
          </a:p>
          <a:p>
            <a:pPr marL="273050" lvl="1" indent="-273050" algn="just">
              <a:spcBef>
                <a:spcPct val="20000"/>
              </a:spcBef>
            </a:pPr>
            <a:endParaRPr lang="pt-BR" sz="1200" b="1" dirty="0" smtClean="0">
              <a:solidFill>
                <a:schemeClr val="tx1"/>
              </a:solidFill>
            </a:endParaRPr>
          </a:p>
          <a:p>
            <a:pPr marL="273050" lvl="1" indent="-273050" algn="just">
              <a:spcBef>
                <a:spcPct val="20000"/>
              </a:spcBef>
            </a:pPr>
            <a:endParaRPr lang="pt-BR" sz="1200" b="1" dirty="0" smtClean="0">
              <a:solidFill>
                <a:schemeClr val="tx1"/>
              </a:solidFill>
            </a:endParaRPr>
          </a:p>
          <a:p>
            <a:pPr marL="273050" lvl="1" indent="-273050" algn="just">
              <a:spcBef>
                <a:spcPct val="20000"/>
              </a:spcBef>
            </a:pPr>
            <a:r>
              <a:rPr lang="pt-BR" sz="1200" b="1" dirty="0" smtClean="0">
                <a:solidFill>
                  <a:schemeClr val="tx1"/>
                </a:solidFill>
              </a:rPr>
              <a:t>REFERÊNCIAS</a:t>
            </a:r>
            <a:endParaRPr lang="pt-BR" sz="1200" dirty="0" smtClean="0"/>
          </a:p>
          <a:p>
            <a:pPr marL="0" lvl="1" algn="just">
              <a:spcBef>
                <a:spcPct val="20000"/>
              </a:spcBef>
            </a:pPr>
            <a:r>
              <a:rPr lang="pt-BR" sz="1200" dirty="0" smtClean="0"/>
              <a:t>1.Bahia. Escola de Formação Técnica do </a:t>
            </a:r>
            <a:r>
              <a:rPr lang="pt-BR" sz="1200" dirty="0" err="1" smtClean="0"/>
              <a:t>Sus</a:t>
            </a:r>
            <a:r>
              <a:rPr lang="pt-BR" sz="1200" dirty="0" smtClean="0"/>
              <a:t> - Professor Jorge </a:t>
            </a:r>
            <a:r>
              <a:rPr lang="pt-BR" sz="1200" dirty="0" err="1" smtClean="0"/>
              <a:t>Novis</a:t>
            </a:r>
            <a:r>
              <a:rPr lang="pt-BR" sz="1200" dirty="0" smtClean="0"/>
              <a:t>. Secretaria de Saúde do Estado da Bahia. Missão. / 2. Ayres  JR;  França JI; Calazans GJ;  </a:t>
            </a:r>
            <a:r>
              <a:rPr lang="pt-BR" sz="1200" dirty="0" err="1" smtClean="0"/>
              <a:t>et</a:t>
            </a:r>
            <a:r>
              <a:rPr lang="pt-BR" sz="1200" dirty="0" smtClean="0"/>
              <a:t> al. O conceito de vulnerabilidade e as práticas de saúde: novas perspectivas e desafios. In: </a:t>
            </a:r>
            <a:r>
              <a:rPr lang="pt-BR" sz="1200" dirty="0" err="1" smtClean="0"/>
              <a:t>Czeresnia</a:t>
            </a:r>
            <a:r>
              <a:rPr lang="pt-BR" sz="1200" dirty="0" smtClean="0"/>
              <a:t>  D;  Freitas CM. (Org.). Promoção da saúde: conceitos, reflexões, tendências. Rio de Janeiro: Editora </a:t>
            </a:r>
            <a:r>
              <a:rPr lang="pt-BR" sz="1200" dirty="0" err="1" smtClean="0"/>
              <a:t>Fiocruz</a:t>
            </a:r>
            <a:r>
              <a:rPr lang="pt-BR" sz="1200" dirty="0" smtClean="0"/>
              <a:t>, 2003. p. 117-140. / 3. Freire P. Educação como prática da liberdade. 27. ed. São Paulo: Paz e Terra. 2003.</a:t>
            </a:r>
            <a:endParaRPr kumimoji="0" lang="pt-BR" sz="2000" b="1" i="1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Imagem 8" descr="SAM_07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8109" y="3000364"/>
            <a:ext cx="2476518" cy="1857388"/>
          </a:xfrm>
          <a:prstGeom prst="rect">
            <a:avLst/>
          </a:prstGeom>
        </p:spPr>
      </p:pic>
      <p:pic>
        <p:nvPicPr>
          <p:cNvPr id="10" name="Imagem 9" descr="SAM_07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7436" y="1214414"/>
            <a:ext cx="2524143" cy="1893106"/>
          </a:xfrm>
          <a:prstGeom prst="rect">
            <a:avLst/>
          </a:prstGeom>
        </p:spPr>
      </p:pic>
      <p:pic>
        <p:nvPicPr>
          <p:cNvPr id="8" name="Imagem 7" descr="20140402_1004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7436" y="3428992"/>
            <a:ext cx="2524111" cy="1893083"/>
          </a:xfrm>
          <a:prstGeom prst="rect">
            <a:avLst/>
          </a:prstGeom>
        </p:spPr>
      </p:pic>
      <p:pic>
        <p:nvPicPr>
          <p:cNvPr id="11" name="Imagem 10" descr="SAM_068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34" y="5143504"/>
            <a:ext cx="2357455" cy="1768092"/>
          </a:xfrm>
          <a:prstGeom prst="rect">
            <a:avLst/>
          </a:prstGeom>
        </p:spPr>
      </p:pic>
      <p:pic>
        <p:nvPicPr>
          <p:cNvPr id="7" name="Imagem 6" descr="SAM_077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57436" y="5500694"/>
            <a:ext cx="2452672" cy="1839505"/>
          </a:xfrm>
          <a:prstGeom prst="rect">
            <a:avLst/>
          </a:prstGeom>
        </p:spPr>
      </p:pic>
      <p:pic>
        <p:nvPicPr>
          <p:cNvPr id="5" name="Imagem 4" descr="IMG_20141009_10313602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4296" y="1071538"/>
            <a:ext cx="2543507" cy="142876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</TotalTime>
  <Words>478</Words>
  <Application>Microsoft Office PowerPoint</Application>
  <PresentationFormat>Apresentação na tela (16:9)</PresentationFormat>
  <Paragraphs>77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6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Trabalhos da Categoria: Neuroreabilitação</dc:title>
  <dc:creator>.</dc:creator>
  <cp:lastModifiedBy>Nubia Brelaz Nunes</cp:lastModifiedBy>
  <cp:revision>40</cp:revision>
  <dcterms:created xsi:type="dcterms:W3CDTF">2012-06-25T20:02:38Z</dcterms:created>
  <dcterms:modified xsi:type="dcterms:W3CDTF">2014-10-24T19:57:18Z</dcterms:modified>
</cp:coreProperties>
</file>