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64" r:id="rId3"/>
    <p:sldId id="266" r:id="rId4"/>
    <p:sldId id="263" r:id="rId5"/>
    <p:sldId id="259" r:id="rId6"/>
    <p:sldId id="260" r:id="rId7"/>
  </p:sldIdLst>
  <p:sldSz cx="5143500" cy="9144000" type="screen16x9"/>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048" y="-18"/>
      </p:cViewPr>
      <p:guideLst>
        <p:guide orient="horz" pos="2880"/>
        <p:guide pos="16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era.valentim\Desktop\PESSOAL\GRAFICO%20APRESENTA&#199;&#195;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latin typeface="Arial" panose="020B0604020202020204" pitchFamily="34" charset="0"/>
                <a:cs typeface="Arial" panose="020B0604020202020204" pitchFamily="34" charset="0"/>
              </a:defRPr>
            </a:pPr>
            <a:r>
              <a:rPr lang="pt-BR" sz="1600" dirty="0">
                <a:latin typeface="Arial" panose="020B0604020202020204" pitchFamily="34" charset="0"/>
                <a:cs typeface="Arial" panose="020B0604020202020204" pitchFamily="34" charset="0"/>
              </a:rPr>
              <a:t>Atendimento emergência X </a:t>
            </a:r>
            <a:r>
              <a:rPr lang="pt-BR" sz="1600" dirty="0" err="1">
                <a:latin typeface="Arial" panose="020B0604020202020204" pitchFamily="34" charset="0"/>
                <a:cs typeface="Arial" panose="020B0604020202020204" pitchFamily="34" charset="0"/>
              </a:rPr>
              <a:t>broncoaspiração</a:t>
            </a:r>
            <a:r>
              <a:rPr lang="pt-BR" sz="1600" dirty="0">
                <a:latin typeface="Arial" panose="020B0604020202020204" pitchFamily="34" charset="0"/>
                <a:cs typeface="Arial" panose="020B0604020202020204" pitchFamily="34" charset="0"/>
              </a:rPr>
              <a:t>. </a:t>
            </a:r>
          </a:p>
          <a:p>
            <a:pPr>
              <a:defRPr sz="1600">
                <a:latin typeface="Arial" panose="020B0604020202020204" pitchFamily="34" charset="0"/>
                <a:cs typeface="Arial" panose="020B0604020202020204" pitchFamily="34" charset="0"/>
              </a:defRPr>
            </a:pPr>
            <a:r>
              <a:rPr lang="pt-BR" sz="1600" dirty="0">
                <a:latin typeface="Arial" panose="020B0604020202020204" pitchFamily="34" charset="0"/>
                <a:cs typeface="Arial" panose="020B0604020202020204" pitchFamily="34" charset="0"/>
              </a:rPr>
              <a:t>São Paulo Junho 2014.</a:t>
            </a:r>
          </a:p>
        </c:rich>
      </c:tx>
      <c:layout>
        <c:manualLayout>
          <c:xMode val="edge"/>
          <c:yMode val="edge"/>
          <c:x val="0.25297386185717802"/>
          <c:y val="2.0667109214885088E-2"/>
        </c:manualLayout>
      </c:layout>
      <c:overlay val="0"/>
    </c:title>
    <c:autoTitleDeleted val="0"/>
    <c:plotArea>
      <c:layout/>
      <c:barChart>
        <c:barDir val="col"/>
        <c:grouping val="clustered"/>
        <c:varyColors val="0"/>
        <c:ser>
          <c:idx val="0"/>
          <c:order val="0"/>
          <c:spPr>
            <a:solidFill>
              <a:schemeClr val="accent2"/>
            </a:solidFill>
          </c:spPr>
          <c:invertIfNegative val="0"/>
          <c:cat>
            <c:strRef>
              <c:f>Plan1!$A$2:$C$2</c:f>
              <c:strCache>
                <c:ptCount val="3"/>
                <c:pt idx="0">
                  <c:v>DIAS DO MÊS</c:v>
                </c:pt>
                <c:pt idx="1">
                  <c:v>PLANTÃO</c:v>
                </c:pt>
                <c:pt idx="2">
                  <c:v>EMERGÊNCIA</c:v>
                </c:pt>
              </c:strCache>
            </c:strRef>
          </c:cat>
          <c:val>
            <c:numRef>
              <c:f>Plan1!$A$3:$C$3</c:f>
              <c:numCache>
                <c:formatCode>General</c:formatCode>
                <c:ptCount val="3"/>
                <c:pt idx="0">
                  <c:v>30</c:v>
                </c:pt>
                <c:pt idx="1">
                  <c:v>16</c:v>
                </c:pt>
                <c:pt idx="2">
                  <c:v>12</c:v>
                </c:pt>
              </c:numCache>
            </c:numRef>
          </c:val>
        </c:ser>
        <c:dLbls>
          <c:showLegendKey val="0"/>
          <c:showVal val="1"/>
          <c:showCatName val="0"/>
          <c:showSerName val="0"/>
          <c:showPercent val="0"/>
          <c:showBubbleSize val="0"/>
        </c:dLbls>
        <c:gapWidth val="150"/>
        <c:overlap val="-25"/>
        <c:axId val="42076160"/>
        <c:axId val="41182336"/>
      </c:barChart>
      <c:catAx>
        <c:axId val="42076160"/>
        <c:scaling>
          <c:orientation val="minMax"/>
        </c:scaling>
        <c:delete val="0"/>
        <c:axPos val="b"/>
        <c:majorTickMark val="none"/>
        <c:minorTickMark val="none"/>
        <c:tickLblPos val="nextTo"/>
        <c:crossAx val="41182336"/>
        <c:crosses val="autoZero"/>
        <c:auto val="1"/>
        <c:lblAlgn val="ctr"/>
        <c:lblOffset val="100"/>
        <c:noMultiLvlLbl val="0"/>
      </c:catAx>
      <c:valAx>
        <c:axId val="41182336"/>
        <c:scaling>
          <c:orientation val="minMax"/>
        </c:scaling>
        <c:delete val="1"/>
        <c:axPos val="l"/>
        <c:numFmt formatCode="General" sourceLinked="1"/>
        <c:majorTickMark val="out"/>
        <c:minorTickMark val="none"/>
        <c:tickLblPos val="nextTo"/>
        <c:crossAx val="42076160"/>
        <c:crosses val="autoZero"/>
        <c:crossBetween val="between"/>
      </c:valAx>
    </c:plotArea>
    <c:plotVisOnly val="1"/>
    <c:dispBlanksAs val="gap"/>
    <c:showDLblsOverMax val="0"/>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pt-B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771525" y="5181600"/>
            <a:ext cx="360045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257175" y="366184"/>
            <a:ext cx="4629150" cy="1524000"/>
          </a:xfrm>
          <a:prstGeom prst="rect">
            <a:avLst/>
          </a:prstGeom>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257175" y="2133602"/>
            <a:ext cx="4629150" cy="6034617"/>
          </a:xfrm>
          <a:prstGeom prst="rect">
            <a:avLst/>
          </a:prstGeo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796778" y="488951"/>
            <a:ext cx="867966" cy="10401300"/>
          </a:xfrm>
          <a:prstGeom prst="rect">
            <a:avLst/>
          </a:prstGeo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92882" y="488951"/>
            <a:ext cx="2518172" cy="10401300"/>
          </a:xfrm>
          <a:prstGeom prst="rect">
            <a:avLst/>
          </a:prstGeo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257175" y="366184"/>
            <a:ext cx="4629150" cy="1524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257175" y="2133602"/>
            <a:ext cx="4629150" cy="6034617"/>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406301" y="5875867"/>
            <a:ext cx="4371975" cy="1816100"/>
          </a:xfrm>
          <a:prstGeom prst="rect">
            <a:avLst/>
          </a:prstGeo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06301" y="3875621"/>
            <a:ext cx="4371975" cy="2000249"/>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257175" y="366184"/>
            <a:ext cx="4629150" cy="1524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92882" y="2844802"/>
            <a:ext cx="1693069" cy="804545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1971676" y="2844802"/>
            <a:ext cx="1693069" cy="804545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257175" y="366184"/>
            <a:ext cx="4629150" cy="1524000"/>
          </a:xfrm>
          <a:prstGeom prst="rect">
            <a:avLst/>
          </a:prstGeo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7176" y="2046817"/>
            <a:ext cx="2272606"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257176" y="2899833"/>
            <a:ext cx="2272606"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2612828" y="2046817"/>
            <a:ext cx="2273498"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2612828" y="2899833"/>
            <a:ext cx="2273498"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257175" y="366184"/>
            <a:ext cx="4629150" cy="1524000"/>
          </a:xfrm>
          <a:prstGeom prst="rect">
            <a:avLst/>
          </a:prstGeom>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57176" y="364067"/>
            <a:ext cx="1692176" cy="1549400"/>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2010966" y="364070"/>
            <a:ext cx="2875360" cy="780415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257176" y="1913468"/>
            <a:ext cx="1692176" cy="625475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008162" y="6400802"/>
            <a:ext cx="3086100" cy="755651"/>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008162" y="817033"/>
            <a:ext cx="3086100" cy="5486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008162" y="7156453"/>
            <a:ext cx="3086100" cy="107314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DEF7730C-3F1D-476B-8314-B9F394CA15CA}" type="datetimeFigureOut">
              <a:rPr lang="pt-BR" smtClean="0"/>
              <a:pPr/>
              <a:t>21/10/2014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49415CB-44B5-4F60-A525-9C978336AC6F}" type="slidenum">
              <a:rPr lang="pt-BR" smtClean="0"/>
              <a:pPr/>
              <a:t>‹nº›</a:t>
            </a:fld>
            <a:endParaRPr lang="pt-B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ço Reservado para Data 3"/>
          <p:cNvSpPr>
            <a:spLocks noGrp="1"/>
          </p:cNvSpPr>
          <p:nvPr>
            <p:ph type="dt" sz="half" idx="2"/>
          </p:nvPr>
        </p:nvSpPr>
        <p:spPr>
          <a:xfrm>
            <a:off x="257175" y="8475137"/>
            <a:ext cx="1200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EF7730C-3F1D-476B-8314-B9F394CA15CA}" type="datetimeFigureOut">
              <a:rPr lang="pt-BR" smtClean="0"/>
              <a:pPr/>
              <a:t>21/10/2014</a:t>
            </a:fld>
            <a:endParaRPr lang="pt-BR" dirty="0"/>
          </a:p>
        </p:txBody>
      </p:sp>
      <p:sp>
        <p:nvSpPr>
          <p:cNvPr id="5" name="Espaço Reservado para Rodapé 4"/>
          <p:cNvSpPr>
            <a:spLocks noGrp="1"/>
          </p:cNvSpPr>
          <p:nvPr>
            <p:ph type="ftr" sz="quarter" idx="3"/>
          </p:nvPr>
        </p:nvSpPr>
        <p:spPr>
          <a:xfrm>
            <a:off x="1757363" y="8475137"/>
            <a:ext cx="16287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3686175" y="8475137"/>
            <a:ext cx="12001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49415CB-44B5-4F60-A525-9C978336AC6F}" type="slidenum">
              <a:rPr lang="pt-BR" smtClean="0"/>
              <a:pPr/>
              <a:t>‹nº›</a:t>
            </a:fld>
            <a:endParaRPr lang="pt-BR"/>
          </a:p>
        </p:txBody>
      </p:sp>
      <p:pic>
        <p:nvPicPr>
          <p:cNvPr id="3" name="Imagem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5143500" cy="81050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5143500" cy="9144000"/>
          </a:xfrm>
          <a:prstGeom prst="rect">
            <a:avLst/>
          </a:prstGeom>
        </p:spPr>
      </p:pic>
    </p:spTree>
    <p:extLst>
      <p:ext uri="{BB962C8B-B14F-4D97-AF65-F5344CB8AC3E}">
        <p14:creationId xmlns:p14="http://schemas.microsoft.com/office/powerpoint/2010/main" val="417796281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0183" y="2123728"/>
            <a:ext cx="4876006" cy="6768752"/>
          </a:xfrm>
        </p:spPr>
        <p:txBody>
          <a:bodyPr>
            <a:normAutofit fontScale="25000" lnSpcReduction="20000"/>
          </a:bodyPr>
          <a:lstStyle/>
          <a:p>
            <a:pPr algn="just">
              <a:lnSpc>
                <a:spcPct val="170000"/>
              </a:lnSpc>
            </a:pPr>
            <a:r>
              <a:rPr lang="pt-BR" sz="6400" b="1" dirty="0">
                <a:solidFill>
                  <a:schemeClr val="tx1"/>
                </a:solidFill>
                <a:latin typeface="Arial" panose="020B0604020202020204" pitchFamily="34" charset="0"/>
                <a:cs typeface="Arial" panose="020B0604020202020204" pitchFamily="34" charset="0"/>
              </a:rPr>
              <a:t>INTRODUÇÃO: </a:t>
            </a:r>
            <a:r>
              <a:rPr lang="pt-BR" sz="6400" dirty="0">
                <a:solidFill>
                  <a:schemeClr val="tx1"/>
                </a:solidFill>
                <a:latin typeface="Arial" panose="020B0604020202020204" pitchFamily="34" charset="0"/>
                <a:cs typeface="Arial" panose="020B0604020202020204" pitchFamily="34" charset="0"/>
              </a:rPr>
              <a:t>No Brasil, de 3 milhões de crianças que nascem, 98% nascem em hospitais e com boa vitalidade, no entanto, manobras de animação inesperadas podem ocorrer o que exige dos profissionais que cuidam do recém-nascido (RN) conhecimento e habilidade para reanimação neonatal (SBP 2013). De acordo com Fernandes (</a:t>
            </a:r>
            <a:r>
              <a:rPr lang="pt-BR" sz="6400" dirty="0" smtClean="0">
                <a:solidFill>
                  <a:schemeClr val="tx1"/>
                </a:solidFill>
                <a:latin typeface="Arial" panose="020B0604020202020204" pitchFamily="34" charset="0"/>
                <a:cs typeface="Arial" panose="020B0604020202020204" pitchFamily="34" charset="0"/>
              </a:rPr>
              <a:t>2005) a </a:t>
            </a:r>
            <a:r>
              <a:rPr lang="pt-BR" sz="6400" dirty="0">
                <a:solidFill>
                  <a:schemeClr val="tx1"/>
                </a:solidFill>
                <a:latin typeface="Arial" panose="020B0604020202020204" pitchFamily="34" charset="0"/>
                <a:cs typeface="Arial" panose="020B0604020202020204" pitchFamily="34" charset="0"/>
              </a:rPr>
              <a:t>prática tão comum de sacudir o bebê no colo pode até ter algum fundamento fisiológico, na medida em que poderia alterar a posição dos gases no intestino. Mas muitas vezes, o que ela acaba por fazer é deixar o bebê tonto, e ele acaba dormindo por desistência ao incômodo, amparar, massagear, acolher é muito diferente de sacudir. São inúmeros os obstáculos, como os mitos, crenças e tabus absorvidos pelas puérperas primíparas, durante toda a sua formação cultural. (TERRA; OKASAKI 2006</a:t>
            </a:r>
            <a:r>
              <a:rPr lang="pt-BR" sz="6400" dirty="0" smtClean="0">
                <a:solidFill>
                  <a:schemeClr val="tx1"/>
                </a:solidFill>
                <a:latin typeface="Arial" panose="020B0604020202020204" pitchFamily="34" charset="0"/>
                <a:cs typeface="Arial" panose="020B0604020202020204" pitchFamily="34" charset="0"/>
              </a:rPr>
              <a:t>).</a:t>
            </a:r>
            <a:endParaRPr lang="pt-BR" sz="6400" dirty="0">
              <a:solidFill>
                <a:schemeClr val="tx1"/>
              </a:solidFill>
              <a:latin typeface="Arial" panose="020B0604020202020204" pitchFamily="34" charset="0"/>
              <a:cs typeface="Arial" panose="020B0604020202020204" pitchFamily="34" charset="0"/>
            </a:endParaRPr>
          </a:p>
        </p:txBody>
      </p:sp>
      <p:sp>
        <p:nvSpPr>
          <p:cNvPr id="6" name="Título 1"/>
          <p:cNvSpPr txBox="1">
            <a:spLocks/>
          </p:cNvSpPr>
          <p:nvPr/>
        </p:nvSpPr>
        <p:spPr>
          <a:xfrm>
            <a:off x="32873" y="827584"/>
            <a:ext cx="5110627" cy="1296144"/>
          </a:xfrm>
          <a:prstGeom prst="rect">
            <a:avLst/>
          </a:prstGeom>
        </p:spPr>
        <p:txBody>
          <a:bodyPr vert="horz" lIns="91440" tIns="45720" rIns="91440" bIns="45720" rtlCol="0" anchor="ctr">
            <a:normAutofit fontScale="70000" lnSpcReduction="20000"/>
          </a:bodyPr>
          <a:lstStyle/>
          <a:p>
            <a:pPr>
              <a:spcBef>
                <a:spcPct val="0"/>
              </a:spcBef>
              <a:defRPr/>
            </a:pPr>
            <a:r>
              <a:rPr lang="pt-BR" sz="2100" b="1" dirty="0" smtClean="0">
                <a:latin typeface="Arial" panose="020B0604020202020204" pitchFamily="34" charset="0"/>
                <a:cs typeface="Arial" panose="020B0604020202020204" pitchFamily="34" charset="0"/>
              </a:rPr>
              <a:t>RELATO </a:t>
            </a:r>
            <a:r>
              <a:rPr lang="pt-BR" sz="2100" b="1" dirty="0">
                <a:latin typeface="Arial" panose="020B0604020202020204" pitchFamily="34" charset="0"/>
                <a:cs typeface="Arial" panose="020B0604020202020204" pitchFamily="34" charset="0"/>
              </a:rPr>
              <a:t>DE EXPERIENCIA: </a:t>
            </a:r>
            <a:r>
              <a:rPr lang="pt-BR" sz="2100" b="1" dirty="0" smtClean="0">
                <a:latin typeface="Arial" panose="020B0604020202020204" pitchFamily="34" charset="0"/>
                <a:cs typeface="Arial" panose="020B0604020202020204" pitchFamily="34" charset="0"/>
              </a:rPr>
              <a:t>DESCONFORTO RESPIRATÓRIO </a:t>
            </a:r>
            <a:r>
              <a:rPr lang="pt-BR" sz="2100" b="1" dirty="0">
                <a:latin typeface="Arial" panose="020B0604020202020204" pitchFamily="34" charset="0"/>
                <a:cs typeface="Arial" panose="020B0604020202020204" pitchFamily="34" charset="0"/>
              </a:rPr>
              <a:t>NO </a:t>
            </a:r>
            <a:r>
              <a:rPr lang="pt-BR" sz="2100" b="1" dirty="0" smtClean="0">
                <a:latin typeface="Arial" panose="020B0604020202020204" pitchFamily="34" charset="0"/>
                <a:cs typeface="Arial" panose="020B0604020202020204" pitchFamily="34" charset="0"/>
              </a:rPr>
              <a:t>RECÉM-NASCIDO</a:t>
            </a:r>
            <a:r>
              <a:rPr kumimoji="0" lang="pt-BR" sz="21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
            </a:r>
            <a:br>
              <a:rPr kumimoji="0" lang="pt-BR" sz="21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br>
            <a:r>
              <a:rPr kumimoji="0" lang="pt-BR" sz="23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Autores</a:t>
            </a:r>
            <a:r>
              <a:rPr kumimoji="0" lang="pt-BR" sz="20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 </a:t>
            </a:r>
            <a:r>
              <a:rPr lang="pt-BR" sz="1300" dirty="0" smtClean="0">
                <a:latin typeface="Arial" panose="020B0604020202020204" pitchFamily="34" charset="0"/>
                <a:cs typeface="Arial" panose="020B0604020202020204" pitchFamily="34" charset="0"/>
              </a:rPr>
              <a:t>SOUZA</a:t>
            </a:r>
            <a:r>
              <a:rPr lang="pt-BR" sz="1300" dirty="0">
                <a:latin typeface="Arial" panose="020B0604020202020204" pitchFamily="34" charset="0"/>
                <a:cs typeface="Arial" panose="020B0604020202020204" pitchFamily="34" charset="0"/>
              </a:rPr>
              <a:t>, Vera Lúcia Valentin de </a:t>
            </a:r>
            <a:r>
              <a:rPr lang="pt-BR" sz="1300" baseline="30000" dirty="0" smtClean="0">
                <a:latin typeface="Arial" panose="020B0604020202020204" pitchFamily="34" charset="0"/>
                <a:cs typeface="Arial" panose="020B0604020202020204" pitchFamily="34" charset="0"/>
              </a:rPr>
              <a:t>1</a:t>
            </a:r>
            <a:r>
              <a:rPr lang="pt-BR" sz="1300" dirty="0" smtClean="0">
                <a:latin typeface="Arial" panose="020B0604020202020204" pitchFamily="34" charset="0"/>
                <a:cs typeface="Arial" panose="020B0604020202020204" pitchFamily="34" charset="0"/>
              </a:rPr>
              <a:t>; SILVA</a:t>
            </a:r>
            <a:r>
              <a:rPr lang="pt-BR" sz="1300" dirty="0">
                <a:latin typeface="Arial" panose="020B0604020202020204" pitchFamily="34" charset="0"/>
                <a:cs typeface="Arial" panose="020B0604020202020204" pitchFamily="34" charset="0"/>
              </a:rPr>
              <a:t>, Edna </a:t>
            </a:r>
            <a:r>
              <a:rPr lang="pt-BR" sz="1300" dirty="0" err="1">
                <a:latin typeface="Arial" panose="020B0604020202020204" pitchFamily="34" charset="0"/>
                <a:cs typeface="Arial" panose="020B0604020202020204" pitchFamily="34" charset="0"/>
              </a:rPr>
              <a:t>Auxiiadora</a:t>
            </a:r>
            <a:r>
              <a:rPr lang="pt-BR" sz="1300" dirty="0">
                <a:latin typeface="Arial" panose="020B0604020202020204" pitchFamily="34" charset="0"/>
                <a:cs typeface="Arial" panose="020B0604020202020204" pitchFamily="34" charset="0"/>
              </a:rPr>
              <a:t> Matos da </a:t>
            </a:r>
            <a:r>
              <a:rPr lang="pt-BR" sz="1300" baseline="30000" dirty="0" smtClean="0">
                <a:latin typeface="Arial" panose="020B0604020202020204" pitchFamily="34" charset="0"/>
                <a:cs typeface="Arial" panose="020B0604020202020204" pitchFamily="34" charset="0"/>
              </a:rPr>
              <a:t>2</a:t>
            </a:r>
            <a:r>
              <a:rPr kumimoji="0" lang="pt-BR" sz="20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
            </a:r>
            <a:br>
              <a:rPr kumimoji="0" lang="pt-BR" sz="20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br>
            <a:endParaRPr kumimoji="0" lang="pt-BR" sz="20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endParaRPr>
          </a:p>
          <a:p>
            <a:pPr algn="just">
              <a:spcBef>
                <a:spcPct val="0"/>
              </a:spcBef>
              <a:defRPr/>
            </a:pPr>
            <a:r>
              <a:rPr kumimoji="0" lang="pt-BR" sz="23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Instituição</a:t>
            </a:r>
            <a:r>
              <a:rPr kumimoji="0" lang="pt-BR" sz="20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a:t>
            </a:r>
            <a:r>
              <a:rPr kumimoji="0" lang="pt-BR" sz="2000" b="1" i="0" u="none" strike="noStrike" kern="1200" cap="none" spc="0" normalizeH="0" noProof="0" dirty="0" smtClean="0">
                <a:ln>
                  <a:noFill/>
                </a:ln>
                <a:solidFill>
                  <a:schemeClr val="tx1"/>
                </a:solidFill>
                <a:effectLst/>
                <a:uLnTx/>
                <a:uFillTx/>
                <a:latin typeface="Arial" panose="020B0604020202020204" pitchFamily="34" charset="0"/>
                <a:ea typeface="+mj-ea"/>
                <a:cs typeface="Arial" panose="020B0604020202020204" pitchFamily="34" charset="0"/>
              </a:rPr>
              <a:t> </a:t>
            </a:r>
            <a:r>
              <a:rPr lang="pt-BR" sz="2300" dirty="0">
                <a:latin typeface="Arial" panose="020B0604020202020204" pitchFamily="34" charset="0"/>
                <a:cs typeface="Arial" panose="020B0604020202020204" pitchFamily="34" charset="0"/>
              </a:rPr>
              <a:t>Centro Formador de Pessoal para Saúde </a:t>
            </a:r>
            <a:r>
              <a:rPr lang="pt-BR" sz="2300" dirty="0" smtClean="0">
                <a:latin typeface="Arial" panose="020B0604020202020204" pitchFamily="34" charset="0"/>
                <a:cs typeface="Arial" panose="020B0604020202020204" pitchFamily="34" charset="0"/>
              </a:rPr>
              <a:t>São </a:t>
            </a:r>
            <a:r>
              <a:rPr lang="pt-BR" sz="2300" dirty="0">
                <a:latin typeface="Arial" panose="020B0604020202020204" pitchFamily="34" charset="0"/>
                <a:cs typeface="Arial" panose="020B0604020202020204" pitchFamily="34" charset="0"/>
              </a:rPr>
              <a:t>Paulo – </a:t>
            </a:r>
            <a:r>
              <a:rPr lang="pt-BR" sz="2300" dirty="0" smtClean="0">
                <a:latin typeface="Arial" panose="020B0604020202020204" pitchFamily="34" charset="0"/>
                <a:cs typeface="Arial" panose="020B0604020202020204" pitchFamily="34" charset="0"/>
              </a:rPr>
              <a:t>CEFOR/SP-Escola Técnica.</a:t>
            </a:r>
            <a:endParaRPr kumimoji="0" lang="pt-BR" sz="230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1536" y="2184304"/>
            <a:ext cx="4876006" cy="7020272"/>
          </a:xfrm>
        </p:spPr>
        <p:txBody>
          <a:bodyPr>
            <a:noAutofit/>
          </a:bodyPr>
          <a:lstStyle/>
          <a:p>
            <a:pPr algn="just">
              <a:lnSpc>
                <a:spcPct val="150000"/>
              </a:lnSpc>
            </a:pPr>
            <a:r>
              <a:rPr lang="pt-BR" sz="1600" dirty="0" smtClean="0">
                <a:solidFill>
                  <a:schemeClr val="tx1"/>
                </a:solidFill>
                <a:latin typeface="Arial" panose="020B0604020202020204" pitchFamily="34" charset="0"/>
                <a:cs typeface="Arial" panose="020B0604020202020204" pitchFamily="34" charset="0"/>
              </a:rPr>
              <a:t>Além </a:t>
            </a:r>
            <a:r>
              <a:rPr lang="pt-BR" sz="1600" dirty="0">
                <a:solidFill>
                  <a:schemeClr val="tx1"/>
                </a:solidFill>
                <a:latin typeface="Arial" panose="020B0604020202020204" pitchFamily="34" charset="0"/>
                <a:cs typeface="Arial" panose="020B0604020202020204" pitchFamily="34" charset="0"/>
              </a:rPr>
              <a:t>disso, estudos apontam que sacudir o bebê não só o deixa tonto, mas podem desencadear a Síndrome do Bebê Sacudido. A Síndrome do Bebê Sacudido é caracterizada por lesões no sistema nervoso central e hemorragias oculares, provocadas por </a:t>
            </a:r>
            <a:r>
              <a:rPr lang="pt-BR" sz="1600" dirty="0" err="1" smtClean="0">
                <a:solidFill>
                  <a:schemeClr val="tx1"/>
                </a:solidFill>
                <a:latin typeface="Arial" panose="020B0604020202020204" pitchFamily="34" charset="0"/>
                <a:cs typeface="Arial" panose="020B0604020202020204" pitchFamily="34" charset="0"/>
              </a:rPr>
              <a:t>chacoalhamento</a:t>
            </a:r>
            <a:r>
              <a:rPr lang="pt-BR" sz="1600" dirty="0">
                <a:solidFill>
                  <a:schemeClr val="tx1"/>
                </a:solidFill>
                <a:latin typeface="Arial" panose="020B0604020202020204" pitchFamily="34" charset="0"/>
                <a:cs typeface="Arial" panose="020B0604020202020204" pitchFamily="34" charset="0"/>
              </a:rPr>
              <a:t>, que não necessariamente prolongado, ou seja, pode ser breve, ocorrer uma ou repetidas vezes, por dias, semanas ou meses, até que os sintomas se tornem notáveis. Os sintomas são inespecíficos variam entre leves e graves, sendo eles: diminuição do nível de consciência, sonolência, irritabilidade, diminuição de aceitação alimentar, vômitos, convulsões, alteração do ritmo respiratório, </a:t>
            </a:r>
            <a:r>
              <a:rPr lang="pt-BR" sz="1600" dirty="0" err="1">
                <a:solidFill>
                  <a:schemeClr val="tx1"/>
                </a:solidFill>
                <a:latin typeface="Arial" panose="020B0604020202020204" pitchFamily="34" charset="0"/>
                <a:cs typeface="Arial" panose="020B0604020202020204" pitchFamily="34" charset="0"/>
              </a:rPr>
              <a:t>apnéia</a:t>
            </a:r>
            <a:r>
              <a:rPr lang="pt-BR" sz="1600" dirty="0">
                <a:solidFill>
                  <a:schemeClr val="tx1"/>
                </a:solidFill>
                <a:latin typeface="Arial" panose="020B0604020202020204" pitchFamily="34" charset="0"/>
                <a:cs typeface="Arial" panose="020B0604020202020204" pitchFamily="34" charset="0"/>
              </a:rPr>
              <a:t>, coma e postura em </a:t>
            </a:r>
            <a:r>
              <a:rPr lang="pt-BR" sz="1600" dirty="0" err="1">
                <a:solidFill>
                  <a:schemeClr val="tx1"/>
                </a:solidFill>
                <a:latin typeface="Arial" panose="020B0604020202020204" pitchFamily="34" charset="0"/>
                <a:cs typeface="Arial" panose="020B0604020202020204" pitchFamily="34" charset="0"/>
              </a:rPr>
              <a:t>opistótono</a:t>
            </a:r>
            <a:r>
              <a:rPr lang="pt-BR" sz="1600" dirty="0">
                <a:solidFill>
                  <a:schemeClr val="tx1"/>
                </a:solidFill>
                <a:latin typeface="Arial" panose="020B0604020202020204" pitchFamily="34" charset="0"/>
                <a:cs typeface="Arial" panose="020B0604020202020204" pitchFamily="34" charset="0"/>
              </a:rPr>
              <a:t>. (CARDOSO et al., 2003). De acordo com BEHRMAN, KLIEGMAN e HAL B. (2005), na postura em </a:t>
            </a:r>
            <a:r>
              <a:rPr lang="pt-BR" sz="1600" dirty="0" err="1">
                <a:solidFill>
                  <a:schemeClr val="tx1"/>
                </a:solidFill>
                <a:latin typeface="Arial" panose="020B0604020202020204" pitchFamily="34" charset="0"/>
                <a:cs typeface="Arial" panose="020B0604020202020204" pitchFamily="34" charset="0"/>
              </a:rPr>
              <a:t>opistótono</a:t>
            </a:r>
            <a:r>
              <a:rPr lang="pt-BR" sz="1600" dirty="0">
                <a:solidFill>
                  <a:schemeClr val="tx1"/>
                </a:solidFill>
                <a:latin typeface="Arial" panose="020B0604020202020204" pitchFamily="34" charset="0"/>
                <a:cs typeface="Arial" panose="020B0604020202020204" pitchFamily="34" charset="0"/>
              </a:rPr>
              <a:t> a cabeça e os calcanhares são curvados para trás e o corpo se curva para frente.</a:t>
            </a:r>
          </a:p>
          <a:p>
            <a:pPr algn="just">
              <a:lnSpc>
                <a:spcPct val="150000"/>
              </a:lnSpc>
            </a:pPr>
            <a:endParaRPr lang="pt-BR" sz="1600" dirty="0">
              <a:solidFill>
                <a:schemeClr val="tx1"/>
              </a:solidFill>
            </a:endParaRPr>
          </a:p>
        </p:txBody>
      </p:sp>
      <p:sp>
        <p:nvSpPr>
          <p:cNvPr id="4" name="Título 1"/>
          <p:cNvSpPr txBox="1">
            <a:spLocks/>
          </p:cNvSpPr>
          <p:nvPr/>
        </p:nvSpPr>
        <p:spPr>
          <a:xfrm>
            <a:off x="203006" y="827584"/>
            <a:ext cx="4824536" cy="1512168"/>
          </a:xfrm>
          <a:prstGeom prst="rect">
            <a:avLst/>
          </a:prstGeom>
        </p:spPr>
        <p:txBody>
          <a:bodyPr vert="horz" lIns="91440" tIns="45720" rIns="91440" bIns="45720" rtlCol="0" anchor="ctr">
            <a:normAutofit fontScale="55000" lnSpcReduction="20000"/>
          </a:bodyPr>
          <a:lstStyle/>
          <a:p>
            <a:pPr>
              <a:spcBef>
                <a:spcPct val="0"/>
              </a:spcBef>
              <a:defRPr/>
            </a:pPr>
            <a:r>
              <a:rPr lang="pt-BR" sz="2900" b="1" dirty="0" smtClean="0">
                <a:latin typeface="Arial" panose="020B0604020202020204" pitchFamily="34" charset="0"/>
                <a:cs typeface="Arial" panose="020B0604020202020204" pitchFamily="34" charset="0"/>
              </a:rPr>
              <a:t>RELATO </a:t>
            </a:r>
            <a:r>
              <a:rPr lang="pt-BR" sz="2900" b="1" dirty="0">
                <a:latin typeface="Arial" panose="020B0604020202020204" pitchFamily="34" charset="0"/>
                <a:cs typeface="Arial" panose="020B0604020202020204" pitchFamily="34" charset="0"/>
              </a:rPr>
              <a:t>DE EXPERIENCIA: DESCONFORTO RESPIRATÓRIO NO </a:t>
            </a:r>
            <a:r>
              <a:rPr lang="pt-BR" sz="2900" b="1" dirty="0" smtClean="0">
                <a:latin typeface="Arial" panose="020B0604020202020204" pitchFamily="34" charset="0"/>
                <a:cs typeface="Arial" panose="020B0604020202020204" pitchFamily="34" charset="0"/>
              </a:rPr>
              <a:t>RECÉM-NASCIDO</a:t>
            </a:r>
            <a:r>
              <a:rPr kumimoji="0" lang="pt-BR" sz="2600" b="1" i="0" u="none" strike="noStrike" kern="1200" cap="none" spc="0" normalizeH="0" baseline="0" noProof="0" dirty="0" smtClean="0">
                <a:ln>
                  <a:noFill/>
                </a:ln>
                <a:solidFill>
                  <a:schemeClr val="tx1"/>
                </a:solidFill>
                <a:effectLst/>
                <a:uLnTx/>
                <a:uFillTx/>
                <a:latin typeface="+mj-lt"/>
                <a:ea typeface="+mj-ea"/>
                <a:cs typeface="+mj-cs"/>
              </a:rPr>
              <a:t/>
            </a:r>
            <a:br>
              <a:rPr kumimoji="0" lang="pt-BR" sz="26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6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000" b="1" i="0" u="none" strike="noStrike" kern="1200" cap="none" spc="0" normalizeH="0" baseline="0" noProof="0" dirty="0" smtClean="0">
                <a:ln>
                  <a:noFill/>
                </a:ln>
                <a:solidFill>
                  <a:schemeClr val="tx1"/>
                </a:solidFill>
                <a:effectLst/>
                <a:uLnTx/>
                <a:uFillTx/>
                <a:latin typeface="+mj-lt"/>
                <a:ea typeface="+mj-ea"/>
                <a:cs typeface="+mj-cs"/>
              </a:rPr>
              <a:t>Autores: </a:t>
            </a:r>
            <a:r>
              <a:rPr lang="pt-BR" dirty="0" smtClean="0">
                <a:latin typeface="Arial" panose="020B0604020202020204" pitchFamily="34" charset="0"/>
                <a:cs typeface="Arial" panose="020B0604020202020204" pitchFamily="34" charset="0"/>
              </a:rPr>
              <a:t>SOUZA</a:t>
            </a:r>
            <a:r>
              <a:rPr lang="pt-BR" dirty="0">
                <a:latin typeface="Arial" panose="020B0604020202020204" pitchFamily="34" charset="0"/>
                <a:cs typeface="Arial" panose="020B0604020202020204" pitchFamily="34" charset="0"/>
              </a:rPr>
              <a:t>, Vera Lúcia Valentin de </a:t>
            </a:r>
            <a:r>
              <a:rPr lang="pt-BR" sz="1300" baseline="30000" dirty="0" smtClean="0">
                <a:latin typeface="Arial" panose="020B0604020202020204" pitchFamily="34" charset="0"/>
                <a:cs typeface="Arial" panose="020B0604020202020204" pitchFamily="34" charset="0"/>
              </a:rPr>
              <a:t>1</a:t>
            </a:r>
            <a:r>
              <a:rPr lang="pt-BR" sz="1300" dirty="0" smtClean="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SILVA</a:t>
            </a:r>
            <a:r>
              <a:rPr lang="pt-BR" dirty="0">
                <a:latin typeface="Arial" panose="020B0604020202020204" pitchFamily="34" charset="0"/>
                <a:cs typeface="Arial" panose="020B0604020202020204" pitchFamily="34" charset="0"/>
              </a:rPr>
              <a:t>, Edna Auxiiadora Matos da </a:t>
            </a:r>
            <a:r>
              <a:rPr lang="pt-BR" sz="1300" baseline="30000" dirty="0" smtClean="0">
                <a:latin typeface="Arial" panose="020B0604020202020204" pitchFamily="34" charset="0"/>
                <a:cs typeface="Arial" panose="020B0604020202020204" pitchFamily="34" charset="0"/>
              </a:rPr>
              <a:t>2</a:t>
            </a:r>
            <a:r>
              <a:rPr kumimoji="0" lang="pt-BR" sz="2000" b="1" i="0" u="none" strike="noStrike" kern="1200" cap="none" spc="0" normalizeH="0" baseline="0" noProof="0" dirty="0" smtClean="0">
                <a:ln>
                  <a:noFill/>
                </a:ln>
                <a:solidFill>
                  <a:schemeClr val="tx1"/>
                </a:solidFill>
                <a:effectLst/>
                <a:uLnTx/>
                <a:uFillTx/>
                <a:latin typeface="+mj-lt"/>
                <a:ea typeface="+mj-ea"/>
                <a:cs typeface="+mj-cs"/>
              </a:rPr>
              <a:t/>
            </a:r>
            <a:br>
              <a:rPr kumimoji="0" lang="pt-BR" sz="20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0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9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Instituição:</a:t>
            </a:r>
            <a:r>
              <a:rPr kumimoji="0" lang="pt-BR" sz="2900" b="1" i="0" u="none" strike="noStrike" kern="1200" cap="none" spc="0" normalizeH="0" noProof="0" dirty="0" smtClean="0">
                <a:ln>
                  <a:noFill/>
                </a:ln>
                <a:solidFill>
                  <a:schemeClr val="tx1"/>
                </a:solidFill>
                <a:effectLst/>
                <a:uLnTx/>
                <a:uFillTx/>
                <a:latin typeface="Arial" panose="020B0604020202020204" pitchFamily="34" charset="0"/>
                <a:ea typeface="+mj-ea"/>
                <a:cs typeface="Arial" panose="020B0604020202020204" pitchFamily="34" charset="0"/>
              </a:rPr>
              <a:t> </a:t>
            </a:r>
            <a:r>
              <a:rPr lang="pt-BR" sz="2900" dirty="0">
                <a:latin typeface="Arial" panose="020B0604020202020204" pitchFamily="34" charset="0"/>
                <a:cs typeface="Arial" panose="020B0604020202020204" pitchFamily="34" charset="0"/>
              </a:rPr>
              <a:t>Centro Formador de Pessoal para Saúde – São Paulo – </a:t>
            </a:r>
            <a:r>
              <a:rPr lang="pt-BR" sz="2900" dirty="0" smtClean="0">
                <a:latin typeface="Arial" panose="020B0604020202020204" pitchFamily="34" charset="0"/>
                <a:cs typeface="Arial" panose="020B0604020202020204" pitchFamily="34" charset="0"/>
              </a:rPr>
              <a:t>CEFOR/SP-Escola Técnica.</a:t>
            </a:r>
            <a:endParaRPr kumimoji="0" lang="pt-BR" sz="290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53843960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5331" y="2699792"/>
            <a:ext cx="4628667" cy="5688632"/>
          </a:xfrm>
        </p:spPr>
        <p:txBody>
          <a:bodyPr>
            <a:normAutofit/>
          </a:bodyPr>
          <a:lstStyle/>
          <a:p>
            <a:pPr algn="just">
              <a:lnSpc>
                <a:spcPct val="150000"/>
              </a:lnSpc>
            </a:pPr>
            <a:r>
              <a:rPr lang="pt-BR" sz="2000" b="1" dirty="0" smtClean="0">
                <a:solidFill>
                  <a:schemeClr val="tx1"/>
                </a:solidFill>
              </a:rPr>
              <a:t>Material e </a:t>
            </a:r>
            <a:r>
              <a:rPr lang="pt-BR" sz="1600" b="1" dirty="0" smtClean="0">
                <a:solidFill>
                  <a:schemeClr val="tx1"/>
                </a:solidFill>
                <a:latin typeface="Arial" panose="020B0604020202020204" pitchFamily="34" charset="0"/>
                <a:cs typeface="Arial" panose="020B0604020202020204" pitchFamily="34" charset="0"/>
              </a:rPr>
              <a:t>Métodos: </a:t>
            </a:r>
            <a:r>
              <a:rPr lang="pt-BR" sz="1600" dirty="0" smtClean="0">
                <a:solidFill>
                  <a:schemeClr val="tx1"/>
                </a:solidFill>
                <a:latin typeface="Arial" panose="020B0604020202020204" pitchFamily="34" charset="0"/>
                <a:cs typeface="Arial" panose="020B0604020202020204" pitchFamily="34" charset="0"/>
              </a:rPr>
              <a:t>Trata-se </a:t>
            </a:r>
            <a:r>
              <a:rPr lang="pt-BR" sz="1600" dirty="0">
                <a:solidFill>
                  <a:schemeClr val="tx1"/>
                </a:solidFill>
                <a:latin typeface="Arial" panose="020B0604020202020204" pitchFamily="34" charset="0"/>
                <a:cs typeface="Arial" panose="020B0604020202020204" pitchFamily="34" charset="0"/>
              </a:rPr>
              <a:t>de um relato de experiência </a:t>
            </a:r>
            <a:r>
              <a:rPr lang="pt-BR" sz="1600" dirty="0" smtClean="0">
                <a:solidFill>
                  <a:schemeClr val="tx1"/>
                </a:solidFill>
                <a:latin typeface="Arial" panose="020B0604020202020204" pitchFamily="34" charset="0"/>
                <a:cs typeface="Arial" panose="020B0604020202020204" pitchFamily="34" charset="0"/>
              </a:rPr>
              <a:t>em um alojamento </a:t>
            </a:r>
            <a:r>
              <a:rPr lang="pt-BR" sz="1600" dirty="0">
                <a:solidFill>
                  <a:schemeClr val="tx1"/>
                </a:solidFill>
                <a:latin typeface="Arial" panose="020B0604020202020204" pitchFamily="34" charset="0"/>
                <a:cs typeface="Arial" panose="020B0604020202020204" pitchFamily="34" charset="0"/>
              </a:rPr>
              <a:t>conjunto de uma maternidade </a:t>
            </a:r>
            <a:r>
              <a:rPr lang="pt-BR" sz="1600" dirty="0" smtClean="0">
                <a:solidFill>
                  <a:schemeClr val="tx1"/>
                </a:solidFill>
                <a:latin typeface="Arial" panose="020B0604020202020204" pitchFamily="34" charset="0"/>
                <a:cs typeface="Arial" panose="020B0604020202020204" pitchFamily="34" charset="0"/>
              </a:rPr>
              <a:t>pública. Com </a:t>
            </a:r>
            <a:r>
              <a:rPr lang="pt-BR" sz="1600" dirty="0">
                <a:solidFill>
                  <a:schemeClr val="tx1"/>
                </a:solidFill>
                <a:latin typeface="Arial" panose="020B0604020202020204" pitchFamily="34" charset="0"/>
                <a:cs typeface="Arial" panose="020B0604020202020204" pitchFamily="34" charset="0"/>
              </a:rPr>
              <a:t>revisão </a:t>
            </a:r>
            <a:r>
              <a:rPr lang="pt-BR" sz="1600" dirty="0" smtClean="0">
                <a:solidFill>
                  <a:schemeClr val="tx1"/>
                </a:solidFill>
                <a:latin typeface="Arial" panose="020B0604020202020204" pitchFamily="34" charset="0"/>
                <a:cs typeface="Arial" panose="020B0604020202020204" pitchFamily="34" charset="0"/>
              </a:rPr>
              <a:t>literária em bases de dados e </a:t>
            </a:r>
            <a:r>
              <a:rPr lang="pt-BR" sz="1600" dirty="0">
                <a:solidFill>
                  <a:schemeClr val="tx1"/>
                </a:solidFill>
                <a:latin typeface="Arial" panose="020B0604020202020204" pitchFamily="34" charset="0"/>
                <a:cs typeface="Arial" panose="020B0604020202020204" pitchFamily="34" charset="0"/>
              </a:rPr>
              <a:t>publicações do Ministério da Saúde.</a:t>
            </a:r>
          </a:p>
        </p:txBody>
      </p:sp>
      <p:sp>
        <p:nvSpPr>
          <p:cNvPr id="6" name="Título 1"/>
          <p:cNvSpPr txBox="1">
            <a:spLocks/>
          </p:cNvSpPr>
          <p:nvPr/>
        </p:nvSpPr>
        <p:spPr>
          <a:xfrm>
            <a:off x="175331" y="899592"/>
            <a:ext cx="4824536" cy="1512168"/>
          </a:xfrm>
          <a:prstGeom prst="rect">
            <a:avLst/>
          </a:prstGeom>
        </p:spPr>
        <p:txBody>
          <a:bodyPr vert="horz" lIns="91440" tIns="45720" rIns="91440" bIns="45720" rtlCol="0" anchor="ctr">
            <a:normAutofit fontScale="55000" lnSpcReduction="20000"/>
          </a:bodyPr>
          <a:lstStyle/>
          <a:p>
            <a:pPr>
              <a:spcBef>
                <a:spcPct val="0"/>
              </a:spcBef>
              <a:defRPr/>
            </a:pPr>
            <a:r>
              <a:rPr lang="pt-BR" sz="2900" b="1" dirty="0" smtClean="0">
                <a:latin typeface="Arial" panose="020B0604020202020204" pitchFamily="34" charset="0"/>
                <a:cs typeface="Arial" panose="020B0604020202020204" pitchFamily="34" charset="0"/>
              </a:rPr>
              <a:t>RELATO </a:t>
            </a:r>
            <a:r>
              <a:rPr lang="pt-BR" sz="2900" b="1" dirty="0">
                <a:latin typeface="Arial" panose="020B0604020202020204" pitchFamily="34" charset="0"/>
                <a:cs typeface="Arial" panose="020B0604020202020204" pitchFamily="34" charset="0"/>
              </a:rPr>
              <a:t>DE EXPERIENCIA: DESCONFORTO RESPIRATÓRIO NO </a:t>
            </a:r>
            <a:r>
              <a:rPr lang="pt-BR" sz="2900" b="1" dirty="0" smtClean="0">
                <a:latin typeface="Arial" panose="020B0604020202020204" pitchFamily="34" charset="0"/>
                <a:cs typeface="Arial" panose="020B0604020202020204" pitchFamily="34" charset="0"/>
              </a:rPr>
              <a:t>RECÉM-NASCIDO</a:t>
            </a:r>
            <a:r>
              <a:rPr kumimoji="0" lang="pt-BR" sz="2600" b="1" i="0" u="none" strike="noStrike" kern="1200" cap="none" spc="0" normalizeH="0" baseline="0" noProof="0" dirty="0" smtClean="0">
                <a:ln>
                  <a:noFill/>
                </a:ln>
                <a:solidFill>
                  <a:schemeClr val="tx1"/>
                </a:solidFill>
                <a:effectLst/>
                <a:uLnTx/>
                <a:uFillTx/>
                <a:latin typeface="+mj-lt"/>
                <a:ea typeface="+mj-ea"/>
                <a:cs typeface="+mj-cs"/>
              </a:rPr>
              <a:t/>
            </a:r>
            <a:br>
              <a:rPr kumimoji="0" lang="pt-BR" sz="26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6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000" b="1" i="0" u="none" strike="noStrike" kern="1200" cap="none" spc="0" normalizeH="0" baseline="0" noProof="0" dirty="0" smtClean="0">
                <a:ln>
                  <a:noFill/>
                </a:ln>
                <a:solidFill>
                  <a:schemeClr val="tx1"/>
                </a:solidFill>
                <a:effectLst/>
                <a:uLnTx/>
                <a:uFillTx/>
                <a:latin typeface="+mj-lt"/>
                <a:ea typeface="+mj-ea"/>
                <a:cs typeface="+mj-cs"/>
              </a:rPr>
              <a:t>Autores: </a:t>
            </a:r>
            <a:r>
              <a:rPr lang="pt-BR" dirty="0" smtClean="0">
                <a:latin typeface="Arial" panose="020B0604020202020204" pitchFamily="34" charset="0"/>
                <a:cs typeface="Arial" panose="020B0604020202020204" pitchFamily="34" charset="0"/>
              </a:rPr>
              <a:t>SOUZA</a:t>
            </a:r>
            <a:r>
              <a:rPr lang="pt-BR" dirty="0">
                <a:latin typeface="Arial" panose="020B0604020202020204" pitchFamily="34" charset="0"/>
                <a:cs typeface="Arial" panose="020B0604020202020204" pitchFamily="34" charset="0"/>
              </a:rPr>
              <a:t>, Vera Lúcia Valentin de </a:t>
            </a:r>
            <a:r>
              <a:rPr lang="pt-BR" sz="1300" baseline="30000" dirty="0" smtClean="0">
                <a:latin typeface="Arial" panose="020B0604020202020204" pitchFamily="34" charset="0"/>
                <a:cs typeface="Arial" panose="020B0604020202020204" pitchFamily="34" charset="0"/>
              </a:rPr>
              <a:t>1</a:t>
            </a:r>
            <a:r>
              <a:rPr lang="pt-BR" sz="1300" dirty="0" smtClean="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SILVA</a:t>
            </a:r>
            <a:r>
              <a:rPr lang="pt-BR" dirty="0">
                <a:latin typeface="Arial" panose="020B0604020202020204" pitchFamily="34" charset="0"/>
                <a:cs typeface="Arial" panose="020B0604020202020204" pitchFamily="34" charset="0"/>
              </a:rPr>
              <a:t>, Edna Auxiiadora Matos da </a:t>
            </a:r>
            <a:r>
              <a:rPr lang="pt-BR" sz="1300" baseline="30000" dirty="0" smtClean="0">
                <a:latin typeface="Arial" panose="020B0604020202020204" pitchFamily="34" charset="0"/>
                <a:cs typeface="Arial" panose="020B0604020202020204" pitchFamily="34" charset="0"/>
              </a:rPr>
              <a:t>2</a:t>
            </a:r>
            <a:r>
              <a:rPr kumimoji="0" lang="pt-BR" sz="2000" b="1" i="0" u="none" strike="noStrike" kern="1200" cap="none" spc="0" normalizeH="0" baseline="0" noProof="0" dirty="0" smtClean="0">
                <a:ln>
                  <a:noFill/>
                </a:ln>
                <a:solidFill>
                  <a:schemeClr val="tx1"/>
                </a:solidFill>
                <a:effectLst/>
                <a:uLnTx/>
                <a:uFillTx/>
                <a:latin typeface="+mj-lt"/>
                <a:ea typeface="+mj-ea"/>
                <a:cs typeface="+mj-cs"/>
              </a:rPr>
              <a:t/>
            </a:r>
            <a:br>
              <a:rPr kumimoji="0" lang="pt-BR" sz="20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0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900" b="1" i="0" u="none" strike="noStrike" kern="1200" cap="none" spc="0" normalizeH="0" baseline="0" noProof="0" dirty="0" smtClean="0">
                <a:ln>
                  <a:noFill/>
                </a:ln>
                <a:solidFill>
                  <a:schemeClr val="tx1"/>
                </a:solidFill>
                <a:effectLst/>
                <a:uLnTx/>
                <a:uFillTx/>
                <a:latin typeface="+mj-lt"/>
                <a:ea typeface="+mj-ea"/>
                <a:cs typeface="+mj-cs"/>
              </a:rPr>
              <a:t>Instituição:</a:t>
            </a:r>
            <a:r>
              <a:rPr kumimoji="0" lang="pt-BR" sz="2900" b="1" i="0" u="none" strike="noStrike" kern="1200" cap="none" spc="0" normalizeH="0" noProof="0" dirty="0" smtClean="0">
                <a:ln>
                  <a:noFill/>
                </a:ln>
                <a:solidFill>
                  <a:schemeClr val="tx1"/>
                </a:solidFill>
                <a:effectLst/>
                <a:uLnTx/>
                <a:uFillTx/>
                <a:latin typeface="+mj-lt"/>
                <a:ea typeface="+mj-ea"/>
                <a:cs typeface="+mj-cs"/>
              </a:rPr>
              <a:t> </a:t>
            </a:r>
            <a:r>
              <a:rPr lang="pt-BR" sz="2900" dirty="0">
                <a:latin typeface="Arial" panose="020B0604020202020204" pitchFamily="34" charset="0"/>
                <a:cs typeface="Arial" panose="020B0604020202020204" pitchFamily="34" charset="0"/>
              </a:rPr>
              <a:t>Centro Formador de Pessoal para Saúde – São Paulo – </a:t>
            </a:r>
            <a:r>
              <a:rPr lang="pt-BR" sz="2900" dirty="0" smtClean="0">
                <a:latin typeface="Arial" panose="020B0604020202020204" pitchFamily="34" charset="0"/>
                <a:cs typeface="Arial" panose="020B0604020202020204" pitchFamily="34" charset="0"/>
              </a:rPr>
              <a:t>CEFOR/SP-Escola Técnica.</a:t>
            </a:r>
            <a:endParaRPr kumimoji="0" lang="pt-BR" sz="290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190131" y="971600"/>
            <a:ext cx="4824536" cy="1512168"/>
          </a:xfrm>
          <a:prstGeom prst="rect">
            <a:avLst/>
          </a:prstGeom>
        </p:spPr>
        <p:txBody>
          <a:bodyPr vert="horz" lIns="91440" tIns="45720" rIns="91440" bIns="45720" rtlCol="0" anchor="ctr">
            <a:normAutofit fontScale="55000" lnSpcReduction="20000"/>
          </a:bodyPr>
          <a:lstStyle/>
          <a:p>
            <a:pPr>
              <a:spcBef>
                <a:spcPct val="0"/>
              </a:spcBef>
              <a:defRPr/>
            </a:pPr>
            <a:r>
              <a:rPr lang="pt-BR" sz="2900" b="1" dirty="0" smtClean="0">
                <a:latin typeface="Arial" panose="020B0604020202020204" pitchFamily="34" charset="0"/>
                <a:cs typeface="Arial" panose="020B0604020202020204" pitchFamily="34" charset="0"/>
              </a:rPr>
              <a:t>RELATO </a:t>
            </a:r>
            <a:r>
              <a:rPr lang="pt-BR" sz="2900" b="1" dirty="0">
                <a:latin typeface="Arial" panose="020B0604020202020204" pitchFamily="34" charset="0"/>
                <a:cs typeface="Arial" panose="020B0604020202020204" pitchFamily="34" charset="0"/>
              </a:rPr>
              <a:t>DE EXPERIENCIA: DESCONFORTO RESPIRATÓRIO NO </a:t>
            </a:r>
            <a:r>
              <a:rPr lang="pt-BR" sz="2900" b="1" dirty="0" smtClean="0">
                <a:latin typeface="Arial" panose="020B0604020202020204" pitchFamily="34" charset="0"/>
                <a:cs typeface="Arial" panose="020B0604020202020204" pitchFamily="34" charset="0"/>
              </a:rPr>
              <a:t>RECÉM-NASCIDO</a:t>
            </a:r>
            <a:r>
              <a:rPr kumimoji="0" lang="pt-BR" sz="2600" b="1" i="0" u="none" strike="noStrike" kern="1200" cap="none" spc="0" normalizeH="0" baseline="0" noProof="0" dirty="0" smtClean="0">
                <a:ln>
                  <a:noFill/>
                </a:ln>
                <a:solidFill>
                  <a:schemeClr val="tx1"/>
                </a:solidFill>
                <a:effectLst/>
                <a:uLnTx/>
                <a:uFillTx/>
                <a:latin typeface="+mj-lt"/>
                <a:ea typeface="+mj-ea"/>
                <a:cs typeface="+mj-cs"/>
              </a:rPr>
              <a:t/>
            </a:r>
            <a:br>
              <a:rPr kumimoji="0" lang="pt-BR" sz="26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6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000" b="1" i="0" u="none" strike="noStrike" kern="1200" cap="none" spc="0" normalizeH="0" baseline="0" noProof="0" dirty="0" smtClean="0">
                <a:ln>
                  <a:noFill/>
                </a:ln>
                <a:solidFill>
                  <a:schemeClr val="tx1"/>
                </a:solidFill>
                <a:effectLst/>
                <a:uLnTx/>
                <a:uFillTx/>
                <a:latin typeface="+mj-lt"/>
                <a:ea typeface="+mj-ea"/>
                <a:cs typeface="+mj-cs"/>
              </a:rPr>
              <a:t>Autores: </a:t>
            </a:r>
            <a:r>
              <a:rPr lang="pt-BR" dirty="0" smtClean="0">
                <a:latin typeface="Arial" panose="020B0604020202020204" pitchFamily="34" charset="0"/>
                <a:cs typeface="Arial" panose="020B0604020202020204" pitchFamily="34" charset="0"/>
              </a:rPr>
              <a:t>SOUZA</a:t>
            </a:r>
            <a:r>
              <a:rPr lang="pt-BR" dirty="0">
                <a:latin typeface="Arial" panose="020B0604020202020204" pitchFamily="34" charset="0"/>
                <a:cs typeface="Arial" panose="020B0604020202020204" pitchFamily="34" charset="0"/>
              </a:rPr>
              <a:t>, Vera Lúcia Valentin de </a:t>
            </a:r>
            <a:r>
              <a:rPr lang="pt-BR" sz="1300" baseline="30000" dirty="0" smtClean="0">
                <a:latin typeface="Arial" panose="020B0604020202020204" pitchFamily="34" charset="0"/>
                <a:cs typeface="Arial" panose="020B0604020202020204" pitchFamily="34" charset="0"/>
              </a:rPr>
              <a:t>1</a:t>
            </a:r>
            <a:r>
              <a:rPr lang="pt-BR" sz="1300" dirty="0" smtClean="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SILVA</a:t>
            </a:r>
            <a:r>
              <a:rPr lang="pt-BR" dirty="0">
                <a:latin typeface="Arial" panose="020B0604020202020204" pitchFamily="34" charset="0"/>
                <a:cs typeface="Arial" panose="020B0604020202020204" pitchFamily="34" charset="0"/>
              </a:rPr>
              <a:t>, Edna Auxiiadora Matos da </a:t>
            </a:r>
            <a:r>
              <a:rPr lang="pt-BR" sz="1300" baseline="30000" dirty="0" smtClean="0">
                <a:latin typeface="Arial" panose="020B0604020202020204" pitchFamily="34" charset="0"/>
                <a:cs typeface="Arial" panose="020B0604020202020204" pitchFamily="34" charset="0"/>
              </a:rPr>
              <a:t>2</a:t>
            </a:r>
            <a:r>
              <a:rPr kumimoji="0" lang="pt-BR" sz="2000" b="1" i="0" u="none" strike="noStrike" kern="1200" cap="none" spc="0" normalizeH="0" baseline="0" noProof="0" dirty="0" smtClean="0">
                <a:ln>
                  <a:noFill/>
                </a:ln>
                <a:solidFill>
                  <a:schemeClr val="tx1"/>
                </a:solidFill>
                <a:effectLst/>
                <a:uLnTx/>
                <a:uFillTx/>
                <a:latin typeface="+mj-lt"/>
                <a:ea typeface="+mj-ea"/>
                <a:cs typeface="+mj-cs"/>
              </a:rPr>
              <a:t/>
            </a:r>
            <a:br>
              <a:rPr kumimoji="0" lang="pt-BR" sz="20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0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9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Instituição:</a:t>
            </a:r>
            <a:r>
              <a:rPr kumimoji="0" lang="pt-BR" sz="2900" b="1" i="0" u="none" strike="noStrike" kern="1200" cap="none" spc="0" normalizeH="0" noProof="0" dirty="0" smtClean="0">
                <a:ln>
                  <a:noFill/>
                </a:ln>
                <a:solidFill>
                  <a:schemeClr val="tx1"/>
                </a:solidFill>
                <a:effectLst/>
                <a:uLnTx/>
                <a:uFillTx/>
                <a:latin typeface="Arial" panose="020B0604020202020204" pitchFamily="34" charset="0"/>
                <a:ea typeface="+mj-ea"/>
                <a:cs typeface="Arial" panose="020B0604020202020204" pitchFamily="34" charset="0"/>
              </a:rPr>
              <a:t> </a:t>
            </a:r>
            <a:r>
              <a:rPr lang="pt-BR" sz="2900" dirty="0">
                <a:latin typeface="Arial" panose="020B0604020202020204" pitchFamily="34" charset="0"/>
                <a:cs typeface="Arial" panose="020B0604020202020204" pitchFamily="34" charset="0"/>
              </a:rPr>
              <a:t>Centro Formador de Pessoal para Saúde – São Paulo – </a:t>
            </a:r>
            <a:r>
              <a:rPr lang="pt-BR" sz="2900" dirty="0" smtClean="0">
                <a:latin typeface="Arial" panose="020B0604020202020204" pitchFamily="34" charset="0"/>
                <a:cs typeface="Arial" panose="020B0604020202020204" pitchFamily="34" charset="0"/>
              </a:rPr>
              <a:t>CEFOR/SP-Escola Técnica.</a:t>
            </a:r>
            <a:endParaRPr kumimoji="0" lang="pt-BR" sz="290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graphicFrame>
        <p:nvGraphicFramePr>
          <p:cNvPr id="8" name="Gráfico 7"/>
          <p:cNvGraphicFramePr>
            <a:graphicFrameLocks/>
          </p:cNvGraphicFramePr>
          <p:nvPr>
            <p:extLst>
              <p:ext uri="{D42A27DB-BD31-4B8C-83A1-F6EECF244321}">
                <p14:modId xmlns:p14="http://schemas.microsoft.com/office/powerpoint/2010/main" val="698327299"/>
              </p:ext>
            </p:extLst>
          </p:nvPr>
        </p:nvGraphicFramePr>
        <p:xfrm>
          <a:off x="242291" y="3635896"/>
          <a:ext cx="4698268" cy="31032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23478" y="2195736"/>
            <a:ext cx="4904064" cy="6480720"/>
          </a:xfrm>
        </p:spPr>
        <p:txBody>
          <a:bodyPr>
            <a:normAutofit fontScale="25000" lnSpcReduction="20000"/>
          </a:bodyPr>
          <a:lstStyle/>
          <a:p>
            <a:pPr algn="just">
              <a:lnSpc>
                <a:spcPct val="170000"/>
              </a:lnSpc>
            </a:pPr>
            <a:r>
              <a:rPr lang="pt-BR" sz="5600" b="1" dirty="0" smtClean="0">
                <a:solidFill>
                  <a:schemeClr val="tx1"/>
                </a:solidFill>
                <a:latin typeface="Arial" panose="020B0604020202020204" pitchFamily="34" charset="0"/>
                <a:cs typeface="Arial" panose="020B0604020202020204" pitchFamily="34" charset="0"/>
              </a:rPr>
              <a:t>RELATO: </a:t>
            </a:r>
            <a:r>
              <a:rPr lang="pt-BR" sz="5600" dirty="0" smtClean="0">
                <a:solidFill>
                  <a:schemeClr val="tx1"/>
                </a:solidFill>
                <a:latin typeface="Arial" panose="020B0604020202020204" pitchFamily="34" charset="0"/>
                <a:cs typeface="Arial" panose="020B0604020202020204" pitchFamily="34" charset="0"/>
              </a:rPr>
              <a:t>Silva </a:t>
            </a:r>
            <a:r>
              <a:rPr lang="pt-BR" sz="5600" dirty="0">
                <a:solidFill>
                  <a:schemeClr val="tx1"/>
                </a:solidFill>
                <a:latin typeface="Arial" panose="020B0604020202020204" pitchFamily="34" charset="0"/>
                <a:cs typeface="Arial" panose="020B0604020202020204" pitchFamily="34" charset="0"/>
              </a:rPr>
              <a:t>et al (2005) esclarecem que o grau de escolaridade e, consequentemente, a possibilidade de obter maiores informações, colaboram para interação, educação dos filhos e conhecimento do desenvolvimento infantil. </a:t>
            </a:r>
            <a:r>
              <a:rPr lang="pt-BR" sz="5600" dirty="0" smtClean="0">
                <a:solidFill>
                  <a:schemeClr val="tx1"/>
                </a:solidFill>
                <a:latin typeface="Arial" panose="020B0604020202020204" pitchFamily="34" charset="0"/>
                <a:cs typeface="Arial" panose="020B0604020202020204" pitchFamily="34" charset="0"/>
              </a:rPr>
              <a:t>Nossa clientela possui baixa </a:t>
            </a:r>
            <a:r>
              <a:rPr lang="pt-BR" sz="5600" dirty="0">
                <a:solidFill>
                  <a:schemeClr val="tx1"/>
                </a:solidFill>
                <a:latin typeface="Arial" panose="020B0604020202020204" pitchFamily="34" charset="0"/>
                <a:cs typeface="Arial" panose="020B0604020202020204" pitchFamily="34" charset="0"/>
              </a:rPr>
              <a:t>escolaridade e </a:t>
            </a:r>
            <a:r>
              <a:rPr lang="pt-BR" sz="5600" dirty="0" smtClean="0">
                <a:solidFill>
                  <a:schemeClr val="tx1"/>
                </a:solidFill>
                <a:latin typeface="Arial" panose="020B0604020202020204" pitchFamily="34" charset="0"/>
                <a:cs typeface="Arial" panose="020B0604020202020204" pitchFamily="34" charset="0"/>
              </a:rPr>
              <a:t>consequentemente apresenta baixa adesão </a:t>
            </a:r>
            <a:r>
              <a:rPr lang="pt-BR" sz="5600" dirty="0">
                <a:solidFill>
                  <a:schemeClr val="tx1"/>
                </a:solidFill>
                <a:latin typeface="Arial" panose="020B0604020202020204" pitchFamily="34" charset="0"/>
                <a:cs typeface="Arial" panose="020B0604020202020204" pitchFamily="34" charset="0"/>
              </a:rPr>
              <a:t>em relação </a:t>
            </a:r>
            <a:r>
              <a:rPr lang="pt-BR" sz="5600" dirty="0" smtClean="0">
                <a:solidFill>
                  <a:schemeClr val="tx1"/>
                </a:solidFill>
                <a:latin typeface="Arial" panose="020B0604020202020204" pitchFamily="34" charset="0"/>
                <a:cs typeface="Arial" panose="020B0604020202020204" pitchFamily="34" charset="0"/>
              </a:rPr>
              <a:t>as orientações oferecidas para o </a:t>
            </a:r>
            <a:r>
              <a:rPr lang="pt-BR" sz="5600" dirty="0">
                <a:solidFill>
                  <a:schemeClr val="tx1"/>
                </a:solidFill>
                <a:latin typeface="Arial" panose="020B0604020202020204" pitchFamily="34" charset="0"/>
                <a:cs typeface="Arial" panose="020B0604020202020204" pitchFamily="34" charset="0"/>
              </a:rPr>
              <a:t>recém-nascido. </a:t>
            </a:r>
            <a:r>
              <a:rPr lang="pt-BR" sz="5600" dirty="0" smtClean="0">
                <a:solidFill>
                  <a:schemeClr val="tx1"/>
                </a:solidFill>
                <a:latin typeface="Arial" panose="020B0604020202020204" pitchFamily="34" charset="0"/>
                <a:cs typeface="Arial" panose="020B0604020202020204" pitchFamily="34" charset="0"/>
              </a:rPr>
              <a:t>Conforme </a:t>
            </a:r>
            <a:r>
              <a:rPr lang="pt-BR" sz="5600" dirty="0">
                <a:solidFill>
                  <a:schemeClr val="tx1"/>
                </a:solidFill>
                <a:latin typeface="Arial" panose="020B0604020202020204" pitchFamily="34" charset="0"/>
                <a:cs typeface="Arial" panose="020B0604020202020204" pitchFamily="34" charset="0"/>
              </a:rPr>
              <a:t>o exposto pode-se perceber o quanto a orientação de enfermagem é importante. Nesse </a:t>
            </a:r>
            <a:r>
              <a:rPr lang="pt-BR" sz="5600" dirty="0" smtClean="0">
                <a:solidFill>
                  <a:schemeClr val="tx1"/>
                </a:solidFill>
                <a:latin typeface="Arial" panose="020B0604020202020204" pitchFamily="34" charset="0"/>
                <a:cs typeface="Arial" panose="020B0604020202020204" pitchFamily="34" charset="0"/>
              </a:rPr>
              <a:t>sentido, estudos contribuem </a:t>
            </a:r>
            <a:r>
              <a:rPr lang="pt-BR" sz="5600" dirty="0">
                <a:solidFill>
                  <a:schemeClr val="tx1"/>
                </a:solidFill>
                <a:latin typeface="Arial" panose="020B0604020202020204" pitchFamily="34" charset="0"/>
                <a:cs typeface="Arial" panose="020B0604020202020204" pitchFamily="34" charset="0"/>
              </a:rPr>
              <a:t>esclarecendo que o responsável pela assistência durante o puerpério tem o dever de auxiliar os pais a avaliar os pertences da criança e indicar o melhor para seu uso, ensinar técnicas de cuidado do RN. Embora as mães sejam </a:t>
            </a:r>
            <a:r>
              <a:rPr lang="pt-BR" sz="5600" dirty="0" smtClean="0">
                <a:solidFill>
                  <a:schemeClr val="tx1"/>
                </a:solidFill>
                <a:latin typeface="Arial" panose="020B0604020202020204" pitchFamily="34" charset="0"/>
                <a:cs typeface="Arial" panose="020B0604020202020204" pitchFamily="34" charset="0"/>
              </a:rPr>
              <a:t>orientadas constantemente evidenciou-se que em cada 16 plantões no mês 12 plantões temos ocorre </a:t>
            </a:r>
            <a:r>
              <a:rPr lang="pt-BR" sz="5600" dirty="0">
                <a:solidFill>
                  <a:schemeClr val="tx1"/>
                </a:solidFill>
                <a:latin typeface="Arial" panose="020B0604020202020204" pitchFamily="34" charset="0"/>
                <a:cs typeface="Arial" panose="020B0604020202020204" pitchFamily="34" charset="0"/>
              </a:rPr>
              <a:t>pelo menos 1 caso de atendimento de emergência ao RN com desconforto respiratório por engasgo com </a:t>
            </a:r>
            <a:r>
              <a:rPr lang="pt-BR" sz="5600" dirty="0" smtClean="0">
                <a:solidFill>
                  <a:schemeClr val="tx1"/>
                </a:solidFill>
                <a:latin typeface="Arial" panose="020B0604020202020204" pitchFamily="34" charset="0"/>
                <a:cs typeface="Arial" panose="020B0604020202020204" pitchFamily="34" charset="0"/>
              </a:rPr>
              <a:t>leite, sendo o principal motivo o “chocalhamento”. Diante </a:t>
            </a:r>
            <a:r>
              <a:rPr lang="pt-BR" sz="5600" dirty="0">
                <a:solidFill>
                  <a:schemeClr val="tx1"/>
                </a:solidFill>
                <a:latin typeface="Arial" panose="020B0604020202020204" pitchFamily="34" charset="0"/>
                <a:cs typeface="Arial" panose="020B0604020202020204" pitchFamily="34" charset="0"/>
              </a:rPr>
              <a:t>do exposto a enfermagem tem um papel fundamental de acompanhar e supervisionar a assistência.</a:t>
            </a:r>
          </a:p>
          <a:p>
            <a:pPr algn="l"/>
            <a:endParaRPr lang="pt-BR" sz="2000" b="1" dirty="0" smtClean="0">
              <a:solidFill>
                <a:schemeClr val="tx1"/>
              </a:solidFill>
            </a:endParaRPr>
          </a:p>
        </p:txBody>
      </p:sp>
      <p:sp>
        <p:nvSpPr>
          <p:cNvPr id="4" name="Título 1"/>
          <p:cNvSpPr txBox="1">
            <a:spLocks/>
          </p:cNvSpPr>
          <p:nvPr/>
        </p:nvSpPr>
        <p:spPr>
          <a:xfrm>
            <a:off x="203006" y="827584"/>
            <a:ext cx="4824536" cy="1512168"/>
          </a:xfrm>
          <a:prstGeom prst="rect">
            <a:avLst/>
          </a:prstGeom>
        </p:spPr>
        <p:txBody>
          <a:bodyPr vert="horz" lIns="91440" tIns="45720" rIns="91440" bIns="45720" rtlCol="0" anchor="ctr">
            <a:normAutofit fontScale="55000" lnSpcReduction="20000"/>
          </a:bodyPr>
          <a:lstStyle/>
          <a:p>
            <a:pPr>
              <a:spcBef>
                <a:spcPct val="0"/>
              </a:spcBef>
              <a:defRPr/>
            </a:pPr>
            <a:r>
              <a:rPr lang="pt-BR" sz="2900" b="1" dirty="0" smtClean="0">
                <a:latin typeface="Arial" panose="020B0604020202020204" pitchFamily="34" charset="0"/>
                <a:cs typeface="Arial" panose="020B0604020202020204" pitchFamily="34" charset="0"/>
              </a:rPr>
              <a:t>RELATO </a:t>
            </a:r>
            <a:r>
              <a:rPr lang="pt-BR" sz="2900" b="1" dirty="0">
                <a:latin typeface="Arial" panose="020B0604020202020204" pitchFamily="34" charset="0"/>
                <a:cs typeface="Arial" panose="020B0604020202020204" pitchFamily="34" charset="0"/>
              </a:rPr>
              <a:t>DE EXPERIENCIA: DESCONFORTO RESPIRATÓRIO NO </a:t>
            </a:r>
            <a:r>
              <a:rPr lang="pt-BR" sz="2900" b="1" dirty="0" smtClean="0">
                <a:latin typeface="Arial" panose="020B0604020202020204" pitchFamily="34" charset="0"/>
                <a:cs typeface="Arial" panose="020B0604020202020204" pitchFamily="34" charset="0"/>
              </a:rPr>
              <a:t>RECÉM-NASCIDO</a:t>
            </a:r>
            <a:r>
              <a:rPr kumimoji="0" lang="pt-BR" sz="2600" b="1" i="0" u="none" strike="noStrike" kern="1200" cap="none" spc="0" normalizeH="0" baseline="0" noProof="0" dirty="0" smtClean="0">
                <a:ln>
                  <a:noFill/>
                </a:ln>
                <a:solidFill>
                  <a:schemeClr val="tx1"/>
                </a:solidFill>
                <a:effectLst/>
                <a:uLnTx/>
                <a:uFillTx/>
                <a:latin typeface="+mj-lt"/>
                <a:ea typeface="+mj-ea"/>
                <a:cs typeface="+mj-cs"/>
              </a:rPr>
              <a:t/>
            </a:r>
            <a:br>
              <a:rPr kumimoji="0" lang="pt-BR" sz="26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6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000" b="1" i="0" u="none" strike="noStrike" kern="1200" cap="none" spc="0" normalizeH="0" baseline="0" noProof="0" dirty="0" smtClean="0">
                <a:ln>
                  <a:noFill/>
                </a:ln>
                <a:solidFill>
                  <a:schemeClr val="tx1"/>
                </a:solidFill>
                <a:effectLst/>
                <a:uLnTx/>
                <a:uFillTx/>
                <a:latin typeface="+mj-lt"/>
                <a:ea typeface="+mj-ea"/>
                <a:cs typeface="+mj-cs"/>
              </a:rPr>
              <a:t>Autores: </a:t>
            </a:r>
            <a:r>
              <a:rPr lang="pt-BR" dirty="0" smtClean="0">
                <a:latin typeface="Arial" panose="020B0604020202020204" pitchFamily="34" charset="0"/>
                <a:cs typeface="Arial" panose="020B0604020202020204" pitchFamily="34" charset="0"/>
              </a:rPr>
              <a:t>SOUZA</a:t>
            </a:r>
            <a:r>
              <a:rPr lang="pt-BR" dirty="0">
                <a:latin typeface="Arial" panose="020B0604020202020204" pitchFamily="34" charset="0"/>
                <a:cs typeface="Arial" panose="020B0604020202020204" pitchFamily="34" charset="0"/>
              </a:rPr>
              <a:t>, Vera Lúcia Valentin de </a:t>
            </a:r>
            <a:r>
              <a:rPr lang="pt-BR" sz="1300" baseline="30000" dirty="0" smtClean="0">
                <a:latin typeface="Arial" panose="020B0604020202020204" pitchFamily="34" charset="0"/>
                <a:cs typeface="Arial" panose="020B0604020202020204" pitchFamily="34" charset="0"/>
              </a:rPr>
              <a:t>1</a:t>
            </a:r>
            <a:r>
              <a:rPr lang="pt-BR" sz="1300" dirty="0" smtClean="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SILVA</a:t>
            </a:r>
            <a:r>
              <a:rPr lang="pt-BR" dirty="0">
                <a:latin typeface="Arial" panose="020B0604020202020204" pitchFamily="34" charset="0"/>
                <a:cs typeface="Arial" panose="020B0604020202020204" pitchFamily="34" charset="0"/>
              </a:rPr>
              <a:t>, Edna Auxiiadora Matos da </a:t>
            </a:r>
            <a:r>
              <a:rPr lang="pt-BR" sz="1300" baseline="30000" dirty="0" smtClean="0">
                <a:latin typeface="Arial" panose="020B0604020202020204" pitchFamily="34" charset="0"/>
                <a:cs typeface="Arial" panose="020B0604020202020204" pitchFamily="34" charset="0"/>
              </a:rPr>
              <a:t>2</a:t>
            </a:r>
            <a:r>
              <a:rPr kumimoji="0" lang="pt-BR" sz="2000" b="1" i="0" u="none" strike="noStrike" kern="1200" cap="none" spc="0" normalizeH="0" baseline="0" noProof="0" dirty="0" smtClean="0">
                <a:ln>
                  <a:noFill/>
                </a:ln>
                <a:solidFill>
                  <a:schemeClr val="tx1"/>
                </a:solidFill>
                <a:effectLst/>
                <a:uLnTx/>
                <a:uFillTx/>
                <a:latin typeface="+mj-lt"/>
                <a:ea typeface="+mj-ea"/>
                <a:cs typeface="+mj-cs"/>
              </a:rPr>
              <a:t/>
            </a:r>
            <a:br>
              <a:rPr kumimoji="0" lang="pt-BR" sz="2000" b="1" i="0" u="none" strike="noStrike" kern="1200" cap="none" spc="0" normalizeH="0" baseline="0" noProof="0" dirty="0" smtClean="0">
                <a:ln>
                  <a:noFill/>
                </a:ln>
                <a:solidFill>
                  <a:schemeClr val="tx1"/>
                </a:solidFill>
                <a:effectLst/>
                <a:uLnTx/>
                <a:uFillTx/>
                <a:latin typeface="+mj-lt"/>
                <a:ea typeface="+mj-ea"/>
                <a:cs typeface="+mj-cs"/>
              </a:rPr>
            </a:br>
            <a:endParaRPr kumimoji="0" lang="pt-BR" sz="2000" b="1" i="0" u="none" strike="noStrike" kern="1200" cap="none" spc="0" normalizeH="0" baseline="0" noProof="0" dirty="0" smtClean="0">
              <a:ln>
                <a:noFill/>
              </a:ln>
              <a:solidFill>
                <a:schemeClr val="tx1"/>
              </a:solidFill>
              <a:effectLst/>
              <a:uLnTx/>
              <a:uFillTx/>
              <a:latin typeface="+mj-lt"/>
              <a:ea typeface="+mj-ea"/>
              <a:cs typeface="+mj-cs"/>
            </a:endParaRPr>
          </a:p>
          <a:p>
            <a:pPr algn="just">
              <a:spcBef>
                <a:spcPct val="0"/>
              </a:spcBef>
              <a:defRPr/>
            </a:pPr>
            <a:r>
              <a:rPr kumimoji="0" lang="pt-BR" sz="29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Instituição:</a:t>
            </a:r>
            <a:r>
              <a:rPr kumimoji="0" lang="pt-BR" sz="2900" b="1" i="0" u="none" strike="noStrike" kern="1200" cap="none" spc="0" normalizeH="0" noProof="0" dirty="0" smtClean="0">
                <a:ln>
                  <a:noFill/>
                </a:ln>
                <a:solidFill>
                  <a:schemeClr val="tx1"/>
                </a:solidFill>
                <a:effectLst/>
                <a:uLnTx/>
                <a:uFillTx/>
                <a:latin typeface="Arial" panose="020B0604020202020204" pitchFamily="34" charset="0"/>
                <a:ea typeface="+mj-ea"/>
                <a:cs typeface="Arial" panose="020B0604020202020204" pitchFamily="34" charset="0"/>
              </a:rPr>
              <a:t> </a:t>
            </a:r>
            <a:r>
              <a:rPr lang="pt-BR" sz="2900" dirty="0">
                <a:latin typeface="Arial" panose="020B0604020202020204" pitchFamily="34" charset="0"/>
                <a:cs typeface="Arial" panose="020B0604020202020204" pitchFamily="34" charset="0"/>
              </a:rPr>
              <a:t>Centro Formador de Pessoal para Saúde – São Paulo – </a:t>
            </a:r>
            <a:r>
              <a:rPr lang="pt-BR" sz="2900" dirty="0" smtClean="0">
                <a:latin typeface="Arial" panose="020B0604020202020204" pitchFamily="34" charset="0"/>
                <a:cs typeface="Arial" panose="020B0604020202020204" pitchFamily="34" charset="0"/>
              </a:rPr>
              <a:t>CEFOR/SP-Escola Técnica.</a:t>
            </a:r>
            <a:endParaRPr kumimoji="0" lang="pt-BR" sz="290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TotalTime>
  <Words>577</Words>
  <Application>Microsoft Office PowerPoint</Application>
  <PresentationFormat>Apresentação na tela (16:9)</PresentationFormat>
  <Paragraphs>20</Paragraphs>
  <Slides>6</Slides>
  <Notes>0</Notes>
  <HiddenSlides>0</HiddenSlides>
  <MMClips>0</MMClips>
  <ScaleCrop>false</ScaleCrop>
  <HeadingPairs>
    <vt:vector size="4" baseType="variant">
      <vt:variant>
        <vt:lpstr>Tema</vt:lpstr>
      </vt:variant>
      <vt:variant>
        <vt:i4>1</vt:i4>
      </vt:variant>
      <vt:variant>
        <vt:lpstr>Títulos de slides</vt:lpstr>
      </vt:variant>
      <vt:variant>
        <vt:i4>6</vt:i4>
      </vt:variant>
    </vt:vector>
  </HeadingPairs>
  <TitlesOfParts>
    <vt:vector size="7"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Trabalhos da Categoria: Neuroreabilitação</dc:title>
  <dc:creator>.</dc:creator>
  <cp:lastModifiedBy>Nubia Brelaz Nunes</cp:lastModifiedBy>
  <cp:revision>38</cp:revision>
  <dcterms:created xsi:type="dcterms:W3CDTF">2012-06-25T20:02:38Z</dcterms:created>
  <dcterms:modified xsi:type="dcterms:W3CDTF">2014-10-21T17:35:15Z</dcterms:modified>
</cp:coreProperties>
</file>